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800" r:id="rId3"/>
    <p:sldId id="793" r:id="rId4"/>
    <p:sldId id="763" r:id="rId5"/>
    <p:sldId id="794" r:id="rId6"/>
    <p:sldId id="795" r:id="rId7"/>
    <p:sldId id="796" r:id="rId8"/>
    <p:sldId id="797" r:id="rId9"/>
    <p:sldId id="798" r:id="rId10"/>
    <p:sldId id="801" r:id="rId11"/>
    <p:sldId id="799" r:id="rId12"/>
    <p:sldId id="270"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115" d="100"/>
          <a:sy n="115" d="100"/>
        </p:scale>
        <p:origin x="23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E3B45E-FD62-4491-B05D-720E09B12371}"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9FE26AF-873E-4FFC-9DBE-846D71BFBE6C}">
      <dgm:prSet/>
      <dgm:spPr/>
      <dgm:t>
        <a:bodyPr/>
        <a:lstStyle/>
        <a:p>
          <a:r>
            <a:rPr lang="zh-CN" b="1" dirty="0">
              <a:latin typeface="仿宋" panose="02010609060101010101" pitchFamily="49" charset="-122"/>
              <a:ea typeface="仿宋" panose="02010609060101010101" pitchFamily="49" charset="-122"/>
            </a:rPr>
            <a:t>核心思想</a:t>
          </a:r>
          <a:endParaRPr lang="en-US" dirty="0">
            <a:latin typeface="仿宋" panose="02010609060101010101" pitchFamily="49" charset="-122"/>
            <a:ea typeface="仿宋" panose="02010609060101010101" pitchFamily="49" charset="-122"/>
          </a:endParaRPr>
        </a:p>
      </dgm:t>
    </dgm:pt>
    <dgm:pt modelId="{63C0DB9E-1134-490A-88D5-324629431B75}" type="parTrans" cxnId="{F956F30B-0B5D-4B7A-BB6B-A81DDE97C224}">
      <dgm:prSet/>
      <dgm:spPr/>
      <dgm:t>
        <a:bodyPr/>
        <a:lstStyle/>
        <a:p>
          <a:endParaRPr lang="en-US">
            <a:latin typeface="仿宋" panose="02010609060101010101" pitchFamily="49" charset="-122"/>
            <a:ea typeface="仿宋" panose="02010609060101010101" pitchFamily="49" charset="-122"/>
          </a:endParaRPr>
        </a:p>
      </dgm:t>
    </dgm:pt>
    <dgm:pt modelId="{86B9B5CE-C582-47A4-BC80-2B7AC83B99ED}" type="sibTrans" cxnId="{F956F30B-0B5D-4B7A-BB6B-A81DDE97C224}">
      <dgm:prSet/>
      <dgm:spPr/>
      <dgm:t>
        <a:bodyPr/>
        <a:lstStyle/>
        <a:p>
          <a:endParaRPr lang="en-US">
            <a:latin typeface="仿宋" panose="02010609060101010101" pitchFamily="49" charset="-122"/>
            <a:ea typeface="仿宋" panose="02010609060101010101" pitchFamily="49" charset="-122"/>
          </a:endParaRPr>
        </a:p>
      </dgm:t>
    </dgm:pt>
    <dgm:pt modelId="{11DF8A7A-0374-4D71-82A5-8BF9DD8EE013}">
      <dgm:prSet/>
      <dgm:spPr/>
      <dgm:t>
        <a:bodyPr/>
        <a:lstStyle/>
        <a:p>
          <a:r>
            <a:rPr lang="zh-CN" altLang="en-US" b="1" dirty="0">
              <a:latin typeface="仿宋" panose="02010609060101010101" pitchFamily="49" charset="-122"/>
              <a:ea typeface="仿宋" panose="02010609060101010101" pitchFamily="49" charset="-122"/>
            </a:rPr>
            <a:t>图像预处理</a:t>
          </a:r>
          <a:r>
            <a:rPr lang="zh-CN" dirty="0">
              <a:latin typeface="仿宋" panose="02010609060101010101" pitchFamily="49" charset="-122"/>
              <a:ea typeface="仿宋" panose="02010609060101010101" pitchFamily="49" charset="-122"/>
            </a:rPr>
            <a:t>：通过计算图像序列的平均图像（背景图像），然后使用图像减法（即每张图减去背景），以突出图像中的运动目标。</a:t>
          </a:r>
          <a:endParaRPr lang="en-US" dirty="0">
            <a:latin typeface="仿宋" panose="02010609060101010101" pitchFamily="49" charset="-122"/>
            <a:ea typeface="仿宋" panose="02010609060101010101" pitchFamily="49" charset="-122"/>
          </a:endParaRPr>
        </a:p>
      </dgm:t>
    </dgm:pt>
    <dgm:pt modelId="{F77C7FC6-4818-4E38-AEB6-A6E1CA1C8690}" type="parTrans" cxnId="{1F521EE1-748E-44D3-9281-45692FEDD3F9}">
      <dgm:prSet/>
      <dgm:spPr/>
      <dgm:t>
        <a:bodyPr/>
        <a:lstStyle/>
        <a:p>
          <a:endParaRPr lang="en-US">
            <a:latin typeface="仿宋" panose="02010609060101010101" pitchFamily="49" charset="-122"/>
            <a:ea typeface="仿宋" panose="02010609060101010101" pitchFamily="49" charset="-122"/>
          </a:endParaRPr>
        </a:p>
      </dgm:t>
    </dgm:pt>
    <dgm:pt modelId="{79BD1E31-FEE9-4634-BA86-B1369F7AB537}" type="sibTrans" cxnId="{1F521EE1-748E-44D3-9281-45692FEDD3F9}">
      <dgm:prSet/>
      <dgm:spPr/>
      <dgm:t>
        <a:bodyPr/>
        <a:lstStyle/>
        <a:p>
          <a:endParaRPr lang="en-US">
            <a:latin typeface="仿宋" panose="02010609060101010101" pitchFamily="49" charset="-122"/>
            <a:ea typeface="仿宋" panose="02010609060101010101" pitchFamily="49" charset="-122"/>
          </a:endParaRPr>
        </a:p>
      </dgm:t>
    </dgm:pt>
    <dgm:pt modelId="{03E52039-E028-472E-AB51-47A3305753D8}">
      <dgm:prSet/>
      <dgm:spPr/>
      <dgm:t>
        <a:bodyPr/>
        <a:lstStyle/>
        <a:p>
          <a:r>
            <a:rPr lang="zh-CN" b="1">
              <a:latin typeface="仿宋" panose="02010609060101010101" pitchFamily="49" charset="-122"/>
              <a:ea typeface="仿宋" panose="02010609060101010101" pitchFamily="49" charset="-122"/>
            </a:rPr>
            <a:t>目标检测与过滤</a:t>
          </a:r>
          <a:r>
            <a:rPr lang="zh-CN">
              <a:latin typeface="仿宋" panose="02010609060101010101" pitchFamily="49" charset="-122"/>
              <a:ea typeface="仿宋" panose="02010609060101010101" pitchFamily="49" charset="-122"/>
            </a:rPr>
            <a:t>：基于面积和亮度过滤出潜在的目标区域，采用简单的轮廓检测技术，结合面积和亮度的阈值，去除噪声或小目标。</a:t>
          </a:r>
          <a:endParaRPr lang="en-US">
            <a:latin typeface="仿宋" panose="02010609060101010101" pitchFamily="49" charset="-122"/>
            <a:ea typeface="仿宋" panose="02010609060101010101" pitchFamily="49" charset="-122"/>
          </a:endParaRPr>
        </a:p>
      </dgm:t>
    </dgm:pt>
    <dgm:pt modelId="{C9D241FF-B821-4D27-BF39-02FBB952EC5A}" type="parTrans" cxnId="{7519BD53-10B2-4C36-AF1C-3AF64412219D}">
      <dgm:prSet/>
      <dgm:spPr/>
      <dgm:t>
        <a:bodyPr/>
        <a:lstStyle/>
        <a:p>
          <a:endParaRPr lang="en-US">
            <a:latin typeface="仿宋" panose="02010609060101010101" pitchFamily="49" charset="-122"/>
            <a:ea typeface="仿宋" panose="02010609060101010101" pitchFamily="49" charset="-122"/>
          </a:endParaRPr>
        </a:p>
      </dgm:t>
    </dgm:pt>
    <dgm:pt modelId="{79CB9C52-28BB-4829-888E-83CD8E672E92}" type="sibTrans" cxnId="{7519BD53-10B2-4C36-AF1C-3AF64412219D}">
      <dgm:prSet/>
      <dgm:spPr/>
      <dgm:t>
        <a:bodyPr/>
        <a:lstStyle/>
        <a:p>
          <a:endParaRPr lang="en-US">
            <a:latin typeface="仿宋" panose="02010609060101010101" pitchFamily="49" charset="-122"/>
            <a:ea typeface="仿宋" panose="02010609060101010101" pitchFamily="49" charset="-122"/>
          </a:endParaRPr>
        </a:p>
      </dgm:t>
    </dgm:pt>
    <dgm:pt modelId="{F0893723-FD82-41A4-A51F-01552ECFE536}">
      <dgm:prSet/>
      <dgm:spPr/>
      <dgm:t>
        <a:bodyPr/>
        <a:lstStyle/>
        <a:p>
          <a:r>
            <a:rPr lang="zh-CN" b="1" dirty="0">
              <a:latin typeface="仿宋" panose="02010609060101010101" pitchFamily="49" charset="-122"/>
              <a:ea typeface="仿宋" panose="02010609060101010101" pitchFamily="49" charset="-122"/>
            </a:rPr>
            <a:t>目标轨迹检测与筛选</a:t>
          </a:r>
          <a:r>
            <a:rPr lang="zh-CN" dirty="0">
              <a:latin typeface="仿宋" panose="02010609060101010101" pitchFamily="49" charset="-122"/>
              <a:ea typeface="仿宋" panose="02010609060101010101" pitchFamily="49" charset="-122"/>
            </a:rPr>
            <a:t>：在检测到的目标中，使用运动轨迹的平直性作为筛选标准，排除掉那些非直线运动的目标。这样可以专注于平稳移动的物体。</a:t>
          </a:r>
          <a:endParaRPr lang="en-US" dirty="0">
            <a:latin typeface="仿宋" panose="02010609060101010101" pitchFamily="49" charset="-122"/>
            <a:ea typeface="仿宋" panose="02010609060101010101" pitchFamily="49" charset="-122"/>
          </a:endParaRPr>
        </a:p>
      </dgm:t>
    </dgm:pt>
    <dgm:pt modelId="{659CDC76-2179-4B9E-8467-474C0B3DD837}" type="parTrans" cxnId="{73E96D4E-A6C7-4B3E-825B-DDE4883AE790}">
      <dgm:prSet/>
      <dgm:spPr/>
      <dgm:t>
        <a:bodyPr/>
        <a:lstStyle/>
        <a:p>
          <a:endParaRPr lang="en-US">
            <a:latin typeface="仿宋" panose="02010609060101010101" pitchFamily="49" charset="-122"/>
            <a:ea typeface="仿宋" panose="02010609060101010101" pitchFamily="49" charset="-122"/>
          </a:endParaRPr>
        </a:p>
      </dgm:t>
    </dgm:pt>
    <dgm:pt modelId="{52B3A30E-0A01-4B10-A77C-F6AFB4959A87}" type="sibTrans" cxnId="{73E96D4E-A6C7-4B3E-825B-DDE4883AE790}">
      <dgm:prSet/>
      <dgm:spPr/>
      <dgm:t>
        <a:bodyPr/>
        <a:lstStyle/>
        <a:p>
          <a:endParaRPr lang="en-US">
            <a:latin typeface="仿宋" panose="02010609060101010101" pitchFamily="49" charset="-122"/>
            <a:ea typeface="仿宋" panose="02010609060101010101" pitchFamily="49" charset="-122"/>
          </a:endParaRPr>
        </a:p>
      </dgm:t>
    </dgm:pt>
    <dgm:pt modelId="{46A1982C-F554-47B6-B2D2-63BE5E2FABA9}">
      <dgm:prSet/>
      <dgm:spPr/>
      <dgm:t>
        <a:bodyPr/>
        <a:lstStyle/>
        <a:p>
          <a:r>
            <a:rPr lang="zh-CN" b="1" dirty="0">
              <a:latin typeface="仿宋" panose="02010609060101010101" pitchFamily="49" charset="-122"/>
              <a:ea typeface="仿宋" panose="02010609060101010101" pitchFamily="49" charset="-122"/>
            </a:rPr>
            <a:t>目标跟踪</a:t>
          </a:r>
          <a:r>
            <a:rPr lang="zh-CN" dirty="0">
              <a:latin typeface="仿宋" panose="02010609060101010101" pitchFamily="49" charset="-122"/>
              <a:ea typeface="仿宋" panose="02010609060101010101" pitchFamily="49" charset="-122"/>
            </a:rPr>
            <a:t>：利用 </a:t>
          </a:r>
          <a:r>
            <a:rPr lang="en-US" dirty="0">
              <a:latin typeface="仿宋" panose="02010609060101010101" pitchFamily="49" charset="-122"/>
              <a:ea typeface="仿宋" panose="02010609060101010101" pitchFamily="49" charset="-122"/>
            </a:rPr>
            <a:t>OpenCV </a:t>
          </a:r>
          <a:r>
            <a:rPr lang="zh-CN" dirty="0">
              <a:latin typeface="仿宋" panose="02010609060101010101" pitchFamily="49" charset="-122"/>
              <a:ea typeface="仿宋" panose="02010609060101010101" pitchFamily="49" charset="-122"/>
            </a:rPr>
            <a:t>的 </a:t>
          </a:r>
          <a:r>
            <a:rPr lang="en-US" dirty="0">
              <a:latin typeface="仿宋" panose="02010609060101010101" pitchFamily="49" charset="-122"/>
              <a:ea typeface="仿宋" panose="02010609060101010101" pitchFamily="49" charset="-122"/>
            </a:rPr>
            <a:t>CSRT </a:t>
          </a:r>
          <a:r>
            <a:rPr lang="zh-CN" dirty="0">
              <a:latin typeface="仿宋" panose="02010609060101010101" pitchFamily="49" charset="-122"/>
              <a:ea typeface="仿宋" panose="02010609060101010101" pitchFamily="49" charset="-122"/>
            </a:rPr>
            <a:t>跟踪器，能够在图像序列中持续跟踪目标，解决了目标在多个帧中可能发生的微小位置变化问题。</a:t>
          </a:r>
          <a:endParaRPr lang="en-US" dirty="0">
            <a:latin typeface="仿宋" panose="02010609060101010101" pitchFamily="49" charset="-122"/>
            <a:ea typeface="仿宋" panose="02010609060101010101" pitchFamily="49" charset="-122"/>
          </a:endParaRPr>
        </a:p>
      </dgm:t>
    </dgm:pt>
    <dgm:pt modelId="{ED584794-E22E-46F6-A44F-DF94574BCFE0}" type="parTrans" cxnId="{230320F5-76B8-4484-BD95-13841AFFEF91}">
      <dgm:prSet/>
      <dgm:spPr/>
      <dgm:t>
        <a:bodyPr/>
        <a:lstStyle/>
        <a:p>
          <a:endParaRPr lang="en-US">
            <a:latin typeface="仿宋" panose="02010609060101010101" pitchFamily="49" charset="-122"/>
            <a:ea typeface="仿宋" panose="02010609060101010101" pitchFamily="49" charset="-122"/>
          </a:endParaRPr>
        </a:p>
      </dgm:t>
    </dgm:pt>
    <dgm:pt modelId="{3D6DCADD-0A51-438F-86ED-187E1A71F518}" type="sibTrans" cxnId="{230320F5-76B8-4484-BD95-13841AFFEF91}">
      <dgm:prSet/>
      <dgm:spPr/>
      <dgm:t>
        <a:bodyPr/>
        <a:lstStyle/>
        <a:p>
          <a:endParaRPr lang="en-US">
            <a:latin typeface="仿宋" panose="02010609060101010101" pitchFamily="49" charset="-122"/>
            <a:ea typeface="仿宋" panose="02010609060101010101" pitchFamily="49" charset="-122"/>
          </a:endParaRPr>
        </a:p>
      </dgm:t>
    </dgm:pt>
    <dgm:pt modelId="{72D21A47-DE7B-46E2-B97D-98B10CA2933C}" type="pres">
      <dgm:prSet presAssocID="{D2E3B45E-FD62-4491-B05D-720E09B12371}" presName="vert0" presStyleCnt="0">
        <dgm:presLayoutVars>
          <dgm:dir/>
          <dgm:animOne val="branch"/>
          <dgm:animLvl val="lvl"/>
        </dgm:presLayoutVars>
      </dgm:prSet>
      <dgm:spPr/>
    </dgm:pt>
    <dgm:pt modelId="{375CC1B9-C537-4840-BC12-4F3FB0888648}" type="pres">
      <dgm:prSet presAssocID="{D9FE26AF-873E-4FFC-9DBE-846D71BFBE6C}" presName="thickLine" presStyleLbl="alignNode1" presStyleIdx="0" presStyleCnt="5"/>
      <dgm:spPr/>
    </dgm:pt>
    <dgm:pt modelId="{7405B14F-32C7-48AB-93E2-727B79422CDF}" type="pres">
      <dgm:prSet presAssocID="{D9FE26AF-873E-4FFC-9DBE-846D71BFBE6C}" presName="horz1" presStyleCnt="0"/>
      <dgm:spPr/>
    </dgm:pt>
    <dgm:pt modelId="{BF4F791B-1FDF-4D9B-8CA5-175CDE9BF1BB}" type="pres">
      <dgm:prSet presAssocID="{D9FE26AF-873E-4FFC-9DBE-846D71BFBE6C}" presName="tx1" presStyleLbl="revTx" presStyleIdx="0" presStyleCnt="5"/>
      <dgm:spPr/>
    </dgm:pt>
    <dgm:pt modelId="{CD054E2F-8946-40C2-97F3-BC488B762FF3}" type="pres">
      <dgm:prSet presAssocID="{D9FE26AF-873E-4FFC-9DBE-846D71BFBE6C}" presName="vert1" presStyleCnt="0"/>
      <dgm:spPr/>
    </dgm:pt>
    <dgm:pt modelId="{96317563-DF63-4A9D-A5AF-8C4CC239A8B4}" type="pres">
      <dgm:prSet presAssocID="{11DF8A7A-0374-4D71-82A5-8BF9DD8EE013}" presName="thickLine" presStyleLbl="alignNode1" presStyleIdx="1" presStyleCnt="5"/>
      <dgm:spPr/>
    </dgm:pt>
    <dgm:pt modelId="{DBD3661C-6437-4952-B7DE-019E1D7CC76A}" type="pres">
      <dgm:prSet presAssocID="{11DF8A7A-0374-4D71-82A5-8BF9DD8EE013}" presName="horz1" presStyleCnt="0"/>
      <dgm:spPr/>
    </dgm:pt>
    <dgm:pt modelId="{166ABCD3-6364-4C53-825B-5D7B42F20C06}" type="pres">
      <dgm:prSet presAssocID="{11DF8A7A-0374-4D71-82A5-8BF9DD8EE013}" presName="tx1" presStyleLbl="revTx" presStyleIdx="1" presStyleCnt="5"/>
      <dgm:spPr/>
    </dgm:pt>
    <dgm:pt modelId="{179EEF51-A962-4904-8FA8-16BC4EDDC53C}" type="pres">
      <dgm:prSet presAssocID="{11DF8A7A-0374-4D71-82A5-8BF9DD8EE013}" presName="vert1" presStyleCnt="0"/>
      <dgm:spPr/>
    </dgm:pt>
    <dgm:pt modelId="{E4E2A8D7-A701-4B3B-AB9E-2FAB59AB3DD1}" type="pres">
      <dgm:prSet presAssocID="{03E52039-E028-472E-AB51-47A3305753D8}" presName="thickLine" presStyleLbl="alignNode1" presStyleIdx="2" presStyleCnt="5"/>
      <dgm:spPr/>
    </dgm:pt>
    <dgm:pt modelId="{E3513F3A-25E9-4067-A063-E8ECB53A398D}" type="pres">
      <dgm:prSet presAssocID="{03E52039-E028-472E-AB51-47A3305753D8}" presName="horz1" presStyleCnt="0"/>
      <dgm:spPr/>
    </dgm:pt>
    <dgm:pt modelId="{3E02CD65-F342-4F51-ABBF-A42602B146B1}" type="pres">
      <dgm:prSet presAssocID="{03E52039-E028-472E-AB51-47A3305753D8}" presName="tx1" presStyleLbl="revTx" presStyleIdx="2" presStyleCnt="5"/>
      <dgm:spPr/>
    </dgm:pt>
    <dgm:pt modelId="{CC76256C-E21C-405B-BB2F-AC05FBA64EE2}" type="pres">
      <dgm:prSet presAssocID="{03E52039-E028-472E-AB51-47A3305753D8}" presName="vert1" presStyleCnt="0"/>
      <dgm:spPr/>
    </dgm:pt>
    <dgm:pt modelId="{1C482FF5-4A06-4E24-BB02-391DA8BCCD8A}" type="pres">
      <dgm:prSet presAssocID="{F0893723-FD82-41A4-A51F-01552ECFE536}" presName="thickLine" presStyleLbl="alignNode1" presStyleIdx="3" presStyleCnt="5"/>
      <dgm:spPr/>
    </dgm:pt>
    <dgm:pt modelId="{F8B43F96-3822-455F-BD18-944E930DC8CF}" type="pres">
      <dgm:prSet presAssocID="{F0893723-FD82-41A4-A51F-01552ECFE536}" presName="horz1" presStyleCnt="0"/>
      <dgm:spPr/>
    </dgm:pt>
    <dgm:pt modelId="{D61568B4-4AB3-4915-AA82-7C6DB2CE2796}" type="pres">
      <dgm:prSet presAssocID="{F0893723-FD82-41A4-A51F-01552ECFE536}" presName="tx1" presStyleLbl="revTx" presStyleIdx="3" presStyleCnt="5"/>
      <dgm:spPr/>
    </dgm:pt>
    <dgm:pt modelId="{8CA603D5-195B-4E42-8FBF-54E4781ACE3D}" type="pres">
      <dgm:prSet presAssocID="{F0893723-FD82-41A4-A51F-01552ECFE536}" presName="vert1" presStyleCnt="0"/>
      <dgm:spPr/>
    </dgm:pt>
    <dgm:pt modelId="{E71AA975-7BC9-441B-83C3-C08F4678D4BA}" type="pres">
      <dgm:prSet presAssocID="{46A1982C-F554-47B6-B2D2-63BE5E2FABA9}" presName="thickLine" presStyleLbl="alignNode1" presStyleIdx="4" presStyleCnt="5"/>
      <dgm:spPr/>
    </dgm:pt>
    <dgm:pt modelId="{F0B2ED60-968E-482F-996C-39A6542B1415}" type="pres">
      <dgm:prSet presAssocID="{46A1982C-F554-47B6-B2D2-63BE5E2FABA9}" presName="horz1" presStyleCnt="0"/>
      <dgm:spPr/>
    </dgm:pt>
    <dgm:pt modelId="{FC694859-982D-4C45-81FD-72B36AC6E135}" type="pres">
      <dgm:prSet presAssocID="{46A1982C-F554-47B6-B2D2-63BE5E2FABA9}" presName="tx1" presStyleLbl="revTx" presStyleIdx="4" presStyleCnt="5"/>
      <dgm:spPr/>
    </dgm:pt>
    <dgm:pt modelId="{DBD5AB41-DB4B-4616-96CF-152E6AAFAA11}" type="pres">
      <dgm:prSet presAssocID="{46A1982C-F554-47B6-B2D2-63BE5E2FABA9}" presName="vert1" presStyleCnt="0"/>
      <dgm:spPr/>
    </dgm:pt>
  </dgm:ptLst>
  <dgm:cxnLst>
    <dgm:cxn modelId="{F956F30B-0B5D-4B7A-BB6B-A81DDE97C224}" srcId="{D2E3B45E-FD62-4491-B05D-720E09B12371}" destId="{D9FE26AF-873E-4FFC-9DBE-846D71BFBE6C}" srcOrd="0" destOrd="0" parTransId="{63C0DB9E-1134-490A-88D5-324629431B75}" sibTransId="{86B9B5CE-C582-47A4-BC80-2B7AC83B99ED}"/>
    <dgm:cxn modelId="{A7C70525-4628-44BF-B01F-C86473F497BB}" type="presOf" srcId="{03E52039-E028-472E-AB51-47A3305753D8}" destId="{3E02CD65-F342-4F51-ABBF-A42602B146B1}" srcOrd="0" destOrd="0" presId="urn:microsoft.com/office/officeart/2008/layout/LinedList"/>
    <dgm:cxn modelId="{73E96D4E-A6C7-4B3E-825B-DDE4883AE790}" srcId="{D2E3B45E-FD62-4491-B05D-720E09B12371}" destId="{F0893723-FD82-41A4-A51F-01552ECFE536}" srcOrd="3" destOrd="0" parTransId="{659CDC76-2179-4B9E-8467-474C0B3DD837}" sibTransId="{52B3A30E-0A01-4B10-A77C-F6AFB4959A87}"/>
    <dgm:cxn modelId="{7519BD53-10B2-4C36-AF1C-3AF64412219D}" srcId="{D2E3B45E-FD62-4491-B05D-720E09B12371}" destId="{03E52039-E028-472E-AB51-47A3305753D8}" srcOrd="2" destOrd="0" parTransId="{C9D241FF-B821-4D27-BF39-02FBB952EC5A}" sibTransId="{79CB9C52-28BB-4829-888E-83CD8E672E92}"/>
    <dgm:cxn modelId="{0CF8D18F-86BF-4978-A70C-0C7F714DB15C}" type="presOf" srcId="{D2E3B45E-FD62-4491-B05D-720E09B12371}" destId="{72D21A47-DE7B-46E2-B97D-98B10CA2933C}" srcOrd="0" destOrd="0" presId="urn:microsoft.com/office/officeart/2008/layout/LinedList"/>
    <dgm:cxn modelId="{3ECE0B9D-97D3-4C68-A4E1-D9A3076788F5}" type="presOf" srcId="{46A1982C-F554-47B6-B2D2-63BE5E2FABA9}" destId="{FC694859-982D-4C45-81FD-72B36AC6E135}" srcOrd="0" destOrd="0" presId="urn:microsoft.com/office/officeart/2008/layout/LinedList"/>
    <dgm:cxn modelId="{FC48F4C3-0A03-4DE9-8D74-BF267C45DB93}" type="presOf" srcId="{D9FE26AF-873E-4FFC-9DBE-846D71BFBE6C}" destId="{BF4F791B-1FDF-4D9B-8CA5-175CDE9BF1BB}" srcOrd="0" destOrd="0" presId="urn:microsoft.com/office/officeart/2008/layout/LinedList"/>
    <dgm:cxn modelId="{67D75DD2-579B-49DD-BBEA-A0C7F19D2350}" type="presOf" srcId="{11DF8A7A-0374-4D71-82A5-8BF9DD8EE013}" destId="{166ABCD3-6364-4C53-825B-5D7B42F20C06}" srcOrd="0" destOrd="0" presId="urn:microsoft.com/office/officeart/2008/layout/LinedList"/>
    <dgm:cxn modelId="{1F521EE1-748E-44D3-9281-45692FEDD3F9}" srcId="{D2E3B45E-FD62-4491-B05D-720E09B12371}" destId="{11DF8A7A-0374-4D71-82A5-8BF9DD8EE013}" srcOrd="1" destOrd="0" parTransId="{F77C7FC6-4818-4E38-AEB6-A6E1CA1C8690}" sibTransId="{79BD1E31-FEE9-4634-BA86-B1369F7AB537}"/>
    <dgm:cxn modelId="{230320F5-76B8-4484-BD95-13841AFFEF91}" srcId="{D2E3B45E-FD62-4491-B05D-720E09B12371}" destId="{46A1982C-F554-47B6-B2D2-63BE5E2FABA9}" srcOrd="4" destOrd="0" parTransId="{ED584794-E22E-46F6-A44F-DF94574BCFE0}" sibTransId="{3D6DCADD-0A51-438F-86ED-187E1A71F518}"/>
    <dgm:cxn modelId="{270B29F9-153D-47F2-B32D-BE9EAB253085}" type="presOf" srcId="{F0893723-FD82-41A4-A51F-01552ECFE536}" destId="{D61568B4-4AB3-4915-AA82-7C6DB2CE2796}" srcOrd="0" destOrd="0" presId="urn:microsoft.com/office/officeart/2008/layout/LinedList"/>
    <dgm:cxn modelId="{B3E444AE-421B-4AF6-9FFE-7ED7E0897310}" type="presParOf" srcId="{72D21A47-DE7B-46E2-B97D-98B10CA2933C}" destId="{375CC1B9-C537-4840-BC12-4F3FB0888648}" srcOrd="0" destOrd="0" presId="urn:microsoft.com/office/officeart/2008/layout/LinedList"/>
    <dgm:cxn modelId="{67B3D4FE-4B7D-4279-8AE9-08B70345B839}" type="presParOf" srcId="{72D21A47-DE7B-46E2-B97D-98B10CA2933C}" destId="{7405B14F-32C7-48AB-93E2-727B79422CDF}" srcOrd="1" destOrd="0" presId="urn:microsoft.com/office/officeart/2008/layout/LinedList"/>
    <dgm:cxn modelId="{6211858B-A653-4DA0-9AA5-12D68175CA25}" type="presParOf" srcId="{7405B14F-32C7-48AB-93E2-727B79422CDF}" destId="{BF4F791B-1FDF-4D9B-8CA5-175CDE9BF1BB}" srcOrd="0" destOrd="0" presId="urn:microsoft.com/office/officeart/2008/layout/LinedList"/>
    <dgm:cxn modelId="{0F62804B-1E2F-49FE-A60F-020AA1E3A0EB}" type="presParOf" srcId="{7405B14F-32C7-48AB-93E2-727B79422CDF}" destId="{CD054E2F-8946-40C2-97F3-BC488B762FF3}" srcOrd="1" destOrd="0" presId="urn:microsoft.com/office/officeart/2008/layout/LinedList"/>
    <dgm:cxn modelId="{F7DF1B7C-806E-4CDD-B283-400E3E304EA5}" type="presParOf" srcId="{72D21A47-DE7B-46E2-B97D-98B10CA2933C}" destId="{96317563-DF63-4A9D-A5AF-8C4CC239A8B4}" srcOrd="2" destOrd="0" presId="urn:microsoft.com/office/officeart/2008/layout/LinedList"/>
    <dgm:cxn modelId="{7C340AD2-6A70-426C-80A5-6512062091B6}" type="presParOf" srcId="{72D21A47-DE7B-46E2-B97D-98B10CA2933C}" destId="{DBD3661C-6437-4952-B7DE-019E1D7CC76A}" srcOrd="3" destOrd="0" presId="urn:microsoft.com/office/officeart/2008/layout/LinedList"/>
    <dgm:cxn modelId="{7EDBDA94-3F0A-4BDF-A378-50C47C28CF65}" type="presParOf" srcId="{DBD3661C-6437-4952-B7DE-019E1D7CC76A}" destId="{166ABCD3-6364-4C53-825B-5D7B42F20C06}" srcOrd="0" destOrd="0" presId="urn:microsoft.com/office/officeart/2008/layout/LinedList"/>
    <dgm:cxn modelId="{DD2176AA-1E2C-4FCE-9CF7-8DCE8D257EF8}" type="presParOf" srcId="{DBD3661C-6437-4952-B7DE-019E1D7CC76A}" destId="{179EEF51-A962-4904-8FA8-16BC4EDDC53C}" srcOrd="1" destOrd="0" presId="urn:microsoft.com/office/officeart/2008/layout/LinedList"/>
    <dgm:cxn modelId="{EB369852-5EB3-42E8-BC6F-7C39D7F71E60}" type="presParOf" srcId="{72D21A47-DE7B-46E2-B97D-98B10CA2933C}" destId="{E4E2A8D7-A701-4B3B-AB9E-2FAB59AB3DD1}" srcOrd="4" destOrd="0" presId="urn:microsoft.com/office/officeart/2008/layout/LinedList"/>
    <dgm:cxn modelId="{439D9897-7972-4107-ACC6-CC1A6730A20D}" type="presParOf" srcId="{72D21A47-DE7B-46E2-B97D-98B10CA2933C}" destId="{E3513F3A-25E9-4067-A063-E8ECB53A398D}" srcOrd="5" destOrd="0" presId="urn:microsoft.com/office/officeart/2008/layout/LinedList"/>
    <dgm:cxn modelId="{5981E5A0-1B61-4500-AF2A-A6EBCDEE441A}" type="presParOf" srcId="{E3513F3A-25E9-4067-A063-E8ECB53A398D}" destId="{3E02CD65-F342-4F51-ABBF-A42602B146B1}" srcOrd="0" destOrd="0" presId="urn:microsoft.com/office/officeart/2008/layout/LinedList"/>
    <dgm:cxn modelId="{648E8BA8-FDD9-44DD-BAD5-E183A55F2EBE}" type="presParOf" srcId="{E3513F3A-25E9-4067-A063-E8ECB53A398D}" destId="{CC76256C-E21C-405B-BB2F-AC05FBA64EE2}" srcOrd="1" destOrd="0" presId="urn:microsoft.com/office/officeart/2008/layout/LinedList"/>
    <dgm:cxn modelId="{A3794C21-225A-42ED-B46D-F6709CAB53FE}" type="presParOf" srcId="{72D21A47-DE7B-46E2-B97D-98B10CA2933C}" destId="{1C482FF5-4A06-4E24-BB02-391DA8BCCD8A}" srcOrd="6" destOrd="0" presId="urn:microsoft.com/office/officeart/2008/layout/LinedList"/>
    <dgm:cxn modelId="{BC595766-D7C0-4028-B144-AA3CD5764F69}" type="presParOf" srcId="{72D21A47-DE7B-46E2-B97D-98B10CA2933C}" destId="{F8B43F96-3822-455F-BD18-944E930DC8CF}" srcOrd="7" destOrd="0" presId="urn:microsoft.com/office/officeart/2008/layout/LinedList"/>
    <dgm:cxn modelId="{BA704A23-24FE-4F04-A65F-F617C34F8C24}" type="presParOf" srcId="{F8B43F96-3822-455F-BD18-944E930DC8CF}" destId="{D61568B4-4AB3-4915-AA82-7C6DB2CE2796}" srcOrd="0" destOrd="0" presId="urn:microsoft.com/office/officeart/2008/layout/LinedList"/>
    <dgm:cxn modelId="{9B3ECB37-4B1D-4086-B6B0-D540FC89B23C}" type="presParOf" srcId="{F8B43F96-3822-455F-BD18-944E930DC8CF}" destId="{8CA603D5-195B-4E42-8FBF-54E4781ACE3D}" srcOrd="1" destOrd="0" presId="urn:microsoft.com/office/officeart/2008/layout/LinedList"/>
    <dgm:cxn modelId="{50668734-08A7-4B5A-8168-801563715A8E}" type="presParOf" srcId="{72D21A47-DE7B-46E2-B97D-98B10CA2933C}" destId="{E71AA975-7BC9-441B-83C3-C08F4678D4BA}" srcOrd="8" destOrd="0" presId="urn:microsoft.com/office/officeart/2008/layout/LinedList"/>
    <dgm:cxn modelId="{206DEF2C-627F-42F4-995E-CB0127F270C9}" type="presParOf" srcId="{72D21A47-DE7B-46E2-B97D-98B10CA2933C}" destId="{F0B2ED60-968E-482F-996C-39A6542B1415}" srcOrd="9" destOrd="0" presId="urn:microsoft.com/office/officeart/2008/layout/LinedList"/>
    <dgm:cxn modelId="{B8B2C518-041F-4FBE-B5F3-B5D27C554032}" type="presParOf" srcId="{F0B2ED60-968E-482F-996C-39A6542B1415}" destId="{FC694859-982D-4C45-81FD-72B36AC6E135}" srcOrd="0" destOrd="0" presId="urn:microsoft.com/office/officeart/2008/layout/LinedList"/>
    <dgm:cxn modelId="{7DDE7C17-2D7F-4D19-81CA-6AA883C3C5F4}" type="presParOf" srcId="{F0B2ED60-968E-482F-996C-39A6542B1415}" destId="{DBD5AB41-DB4B-4616-96CF-152E6AAFAA1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CC1B9-C537-4840-BC12-4F3FB0888648}">
      <dsp:nvSpPr>
        <dsp:cNvPr id="0" name=""/>
        <dsp:cNvSpPr/>
      </dsp:nvSpPr>
      <dsp:spPr>
        <a:xfrm>
          <a:off x="0" y="675"/>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4F791B-1FDF-4D9B-8CA5-175CDE9BF1BB}">
      <dsp:nvSpPr>
        <dsp:cNvPr id="0" name=""/>
        <dsp:cNvSpPr/>
      </dsp:nvSpPr>
      <dsp:spPr>
        <a:xfrm>
          <a:off x="0" y="675"/>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sz="2100" b="1" kern="1200" dirty="0">
              <a:latin typeface="仿宋" panose="02010609060101010101" pitchFamily="49" charset="-122"/>
              <a:ea typeface="仿宋" panose="02010609060101010101" pitchFamily="49" charset="-122"/>
            </a:rPr>
            <a:t>核心思想</a:t>
          </a:r>
          <a:endParaRPr lang="en-US" sz="2100" kern="1200" dirty="0">
            <a:latin typeface="仿宋" panose="02010609060101010101" pitchFamily="49" charset="-122"/>
            <a:ea typeface="仿宋" panose="02010609060101010101" pitchFamily="49" charset="-122"/>
          </a:endParaRPr>
        </a:p>
      </dsp:txBody>
      <dsp:txXfrm>
        <a:off x="0" y="675"/>
        <a:ext cx="6900512" cy="1106957"/>
      </dsp:txXfrm>
    </dsp:sp>
    <dsp:sp modelId="{96317563-DF63-4A9D-A5AF-8C4CC239A8B4}">
      <dsp:nvSpPr>
        <dsp:cNvPr id="0" name=""/>
        <dsp:cNvSpPr/>
      </dsp:nvSpPr>
      <dsp:spPr>
        <a:xfrm>
          <a:off x="0" y="1107633"/>
          <a:ext cx="6900512"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ABCD3-6364-4C53-825B-5D7B42F20C06}">
      <dsp:nvSpPr>
        <dsp:cNvPr id="0" name=""/>
        <dsp:cNvSpPr/>
      </dsp:nvSpPr>
      <dsp:spPr>
        <a:xfrm>
          <a:off x="0" y="1107633"/>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altLang="en-US" sz="2100" b="1" kern="1200" dirty="0">
              <a:latin typeface="仿宋" panose="02010609060101010101" pitchFamily="49" charset="-122"/>
              <a:ea typeface="仿宋" panose="02010609060101010101" pitchFamily="49" charset="-122"/>
            </a:rPr>
            <a:t>图像预处理</a:t>
          </a:r>
          <a:r>
            <a:rPr lang="zh-CN" sz="2100" kern="1200" dirty="0">
              <a:latin typeface="仿宋" panose="02010609060101010101" pitchFamily="49" charset="-122"/>
              <a:ea typeface="仿宋" panose="02010609060101010101" pitchFamily="49" charset="-122"/>
            </a:rPr>
            <a:t>：通过计算图像序列的平均图像（背景图像），然后使用图像减法（即每张图减去背景），以突出图像中的运动目标。</a:t>
          </a:r>
          <a:endParaRPr lang="en-US" sz="2100" kern="1200" dirty="0">
            <a:latin typeface="仿宋" panose="02010609060101010101" pitchFamily="49" charset="-122"/>
            <a:ea typeface="仿宋" panose="02010609060101010101" pitchFamily="49" charset="-122"/>
          </a:endParaRPr>
        </a:p>
      </dsp:txBody>
      <dsp:txXfrm>
        <a:off x="0" y="1107633"/>
        <a:ext cx="6900512" cy="1106957"/>
      </dsp:txXfrm>
    </dsp:sp>
    <dsp:sp modelId="{E4E2A8D7-A701-4B3B-AB9E-2FAB59AB3DD1}">
      <dsp:nvSpPr>
        <dsp:cNvPr id="0" name=""/>
        <dsp:cNvSpPr/>
      </dsp:nvSpPr>
      <dsp:spPr>
        <a:xfrm>
          <a:off x="0" y="2214591"/>
          <a:ext cx="6900512" cy="0"/>
        </a:xfrm>
        <a:prstGeom prst="lin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02CD65-F342-4F51-ABBF-A42602B146B1}">
      <dsp:nvSpPr>
        <dsp:cNvPr id="0" name=""/>
        <dsp:cNvSpPr/>
      </dsp:nvSpPr>
      <dsp:spPr>
        <a:xfrm>
          <a:off x="0" y="2214591"/>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sz="2100" b="1" kern="1200">
              <a:latin typeface="仿宋" panose="02010609060101010101" pitchFamily="49" charset="-122"/>
              <a:ea typeface="仿宋" panose="02010609060101010101" pitchFamily="49" charset="-122"/>
            </a:rPr>
            <a:t>目标检测与过滤</a:t>
          </a:r>
          <a:r>
            <a:rPr lang="zh-CN" sz="2100" kern="1200">
              <a:latin typeface="仿宋" panose="02010609060101010101" pitchFamily="49" charset="-122"/>
              <a:ea typeface="仿宋" panose="02010609060101010101" pitchFamily="49" charset="-122"/>
            </a:rPr>
            <a:t>：基于面积和亮度过滤出潜在的目标区域，采用简单的轮廓检测技术，结合面积和亮度的阈值，去除噪声或小目标。</a:t>
          </a:r>
          <a:endParaRPr lang="en-US" sz="2100" kern="1200">
            <a:latin typeface="仿宋" panose="02010609060101010101" pitchFamily="49" charset="-122"/>
            <a:ea typeface="仿宋" panose="02010609060101010101" pitchFamily="49" charset="-122"/>
          </a:endParaRPr>
        </a:p>
      </dsp:txBody>
      <dsp:txXfrm>
        <a:off x="0" y="2214591"/>
        <a:ext cx="6900512" cy="1106957"/>
      </dsp:txXfrm>
    </dsp:sp>
    <dsp:sp modelId="{1C482FF5-4A06-4E24-BB02-391DA8BCCD8A}">
      <dsp:nvSpPr>
        <dsp:cNvPr id="0" name=""/>
        <dsp:cNvSpPr/>
      </dsp:nvSpPr>
      <dsp:spPr>
        <a:xfrm>
          <a:off x="0" y="3321549"/>
          <a:ext cx="6900512"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1568B4-4AB3-4915-AA82-7C6DB2CE2796}">
      <dsp:nvSpPr>
        <dsp:cNvPr id="0" name=""/>
        <dsp:cNvSpPr/>
      </dsp:nvSpPr>
      <dsp:spPr>
        <a:xfrm>
          <a:off x="0" y="3321549"/>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sz="2100" b="1" kern="1200" dirty="0">
              <a:latin typeface="仿宋" panose="02010609060101010101" pitchFamily="49" charset="-122"/>
              <a:ea typeface="仿宋" panose="02010609060101010101" pitchFamily="49" charset="-122"/>
            </a:rPr>
            <a:t>目标轨迹检测与筛选</a:t>
          </a:r>
          <a:r>
            <a:rPr lang="zh-CN" sz="2100" kern="1200" dirty="0">
              <a:latin typeface="仿宋" panose="02010609060101010101" pitchFamily="49" charset="-122"/>
              <a:ea typeface="仿宋" panose="02010609060101010101" pitchFamily="49" charset="-122"/>
            </a:rPr>
            <a:t>：在检测到的目标中，使用运动轨迹的平直性作为筛选标准，排除掉那些非直线运动的目标。这样可以专注于平稳移动的物体。</a:t>
          </a:r>
          <a:endParaRPr lang="en-US" sz="2100" kern="1200" dirty="0">
            <a:latin typeface="仿宋" panose="02010609060101010101" pitchFamily="49" charset="-122"/>
            <a:ea typeface="仿宋" panose="02010609060101010101" pitchFamily="49" charset="-122"/>
          </a:endParaRPr>
        </a:p>
      </dsp:txBody>
      <dsp:txXfrm>
        <a:off x="0" y="3321549"/>
        <a:ext cx="6900512" cy="1106957"/>
      </dsp:txXfrm>
    </dsp:sp>
    <dsp:sp modelId="{E71AA975-7BC9-441B-83C3-C08F4678D4BA}">
      <dsp:nvSpPr>
        <dsp:cNvPr id="0" name=""/>
        <dsp:cNvSpPr/>
      </dsp:nvSpPr>
      <dsp:spPr>
        <a:xfrm>
          <a:off x="0" y="4428507"/>
          <a:ext cx="6900512" cy="0"/>
        </a:xfrm>
        <a:prstGeom prst="lin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694859-982D-4C45-81FD-72B36AC6E135}">
      <dsp:nvSpPr>
        <dsp:cNvPr id="0" name=""/>
        <dsp:cNvSpPr/>
      </dsp:nvSpPr>
      <dsp:spPr>
        <a:xfrm>
          <a:off x="0" y="4428507"/>
          <a:ext cx="6900512"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zh-CN" sz="2100" b="1" kern="1200" dirty="0">
              <a:latin typeface="仿宋" panose="02010609060101010101" pitchFamily="49" charset="-122"/>
              <a:ea typeface="仿宋" panose="02010609060101010101" pitchFamily="49" charset="-122"/>
            </a:rPr>
            <a:t>目标跟踪</a:t>
          </a:r>
          <a:r>
            <a:rPr lang="zh-CN" sz="2100" kern="1200" dirty="0">
              <a:latin typeface="仿宋" panose="02010609060101010101" pitchFamily="49" charset="-122"/>
              <a:ea typeface="仿宋" panose="02010609060101010101" pitchFamily="49" charset="-122"/>
            </a:rPr>
            <a:t>：利用 </a:t>
          </a:r>
          <a:r>
            <a:rPr lang="en-US" sz="2100" kern="1200" dirty="0">
              <a:latin typeface="仿宋" panose="02010609060101010101" pitchFamily="49" charset="-122"/>
              <a:ea typeface="仿宋" panose="02010609060101010101" pitchFamily="49" charset="-122"/>
            </a:rPr>
            <a:t>OpenCV </a:t>
          </a:r>
          <a:r>
            <a:rPr lang="zh-CN" sz="2100" kern="1200" dirty="0">
              <a:latin typeface="仿宋" panose="02010609060101010101" pitchFamily="49" charset="-122"/>
              <a:ea typeface="仿宋" panose="02010609060101010101" pitchFamily="49" charset="-122"/>
            </a:rPr>
            <a:t>的 </a:t>
          </a:r>
          <a:r>
            <a:rPr lang="en-US" sz="2100" kern="1200" dirty="0">
              <a:latin typeface="仿宋" panose="02010609060101010101" pitchFamily="49" charset="-122"/>
              <a:ea typeface="仿宋" panose="02010609060101010101" pitchFamily="49" charset="-122"/>
            </a:rPr>
            <a:t>CSRT </a:t>
          </a:r>
          <a:r>
            <a:rPr lang="zh-CN" sz="2100" kern="1200" dirty="0">
              <a:latin typeface="仿宋" panose="02010609060101010101" pitchFamily="49" charset="-122"/>
              <a:ea typeface="仿宋" panose="02010609060101010101" pitchFamily="49" charset="-122"/>
            </a:rPr>
            <a:t>跟踪器，能够在图像序列中持续跟踪目标，解决了目标在多个帧中可能发生的微小位置变化问题。</a:t>
          </a:r>
          <a:endParaRPr lang="en-US" sz="2100" kern="1200" dirty="0">
            <a:latin typeface="仿宋" panose="02010609060101010101" pitchFamily="49" charset="-122"/>
            <a:ea typeface="仿宋" panose="02010609060101010101" pitchFamily="49" charset="-122"/>
          </a:endParaRPr>
        </a:p>
      </dsp:txBody>
      <dsp:txXfrm>
        <a:off x="0" y="4428507"/>
        <a:ext cx="6900512" cy="11069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0F68E1-148E-4EFD-9371-F685EAA515B2}" type="datetimeFigureOut">
              <a:rPr lang="zh-CN" altLang="en-US" smtClean="0"/>
              <a:t>2024/9/6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7F3EE-D9FC-4298-BC5C-D74BAC0F2FCC}" type="slidenum">
              <a:rPr lang="zh-CN" altLang="en-US" smtClean="0"/>
              <a:t>‹#›</a:t>
            </a:fld>
            <a:endParaRPr lang="zh-CN" altLang="en-US"/>
          </a:p>
        </p:txBody>
      </p:sp>
    </p:spTree>
    <p:extLst>
      <p:ext uri="{BB962C8B-B14F-4D97-AF65-F5344CB8AC3E}">
        <p14:creationId xmlns:p14="http://schemas.microsoft.com/office/powerpoint/2010/main" val="2834125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pPr eaLnBrk="1" hangingPunct="1"/>
              <a:t>2</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238772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pPr eaLnBrk="1" hangingPunct="1"/>
              <a:t>3</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1886462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pPr eaLnBrk="1" hangingPunct="1"/>
              <a:t>10</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85863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pPr eaLnBrk="1" hangingPunct="1"/>
              <a:t>11</a:t>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2343675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1F88C-A310-EFA4-DB6D-EFCEF73A703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5E2CA4-E4E8-F1ED-77BF-C34699C51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986DD1F-1BE3-A75C-54D0-E52519ECFCBA}"/>
              </a:ext>
            </a:extLst>
          </p:cNvPr>
          <p:cNvSpPr>
            <a:spLocks noGrp="1"/>
          </p:cNvSpPr>
          <p:nvPr>
            <p:ph type="dt" sz="half" idx="10"/>
          </p:nvPr>
        </p:nvSpPr>
        <p:spPr>
          <a:xfrm>
            <a:off x="838200" y="6356350"/>
            <a:ext cx="2743200" cy="365125"/>
          </a:xfrm>
        </p:spPr>
        <p:txBody>
          <a:bodyPr/>
          <a:lstStyle>
            <a:lvl1pPr>
              <a:defRPr b="1"/>
            </a:lvl1pPr>
          </a:lstStyle>
          <a:p>
            <a:endParaRPr lang="zh-CN" altLang="en-US" dirty="0"/>
          </a:p>
        </p:txBody>
      </p:sp>
      <p:sp>
        <p:nvSpPr>
          <p:cNvPr id="5" name="页脚占位符 4">
            <a:extLst>
              <a:ext uri="{FF2B5EF4-FFF2-40B4-BE49-F238E27FC236}">
                <a16:creationId xmlns:a16="http://schemas.microsoft.com/office/drawing/2014/main" id="{4BE40B05-09AF-D41C-A516-1616F31AA1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F262E7-0ACB-820D-F4AD-08E90AA4BC14}"/>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
        <p:nvSpPr>
          <p:cNvPr id="7" name="日期占位符 3">
            <a:extLst>
              <a:ext uri="{FF2B5EF4-FFF2-40B4-BE49-F238E27FC236}">
                <a16:creationId xmlns:a16="http://schemas.microsoft.com/office/drawing/2014/main" id="{5DD75408-14D4-5930-9131-2D80C74E58CD}"/>
              </a:ext>
            </a:extLst>
          </p:cNvPr>
          <p:cNvSpPr txBox="1">
            <a:spLocks/>
          </p:cNvSpPr>
          <p:nvPr userDrawn="1"/>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b="1"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accent1"/>
                </a:solidFill>
                <a:latin typeface="楷体" panose="02010609060101010101" pitchFamily="49" charset="-122"/>
                <a:ea typeface="楷体" panose="02010609060101010101" pitchFamily="49" charset="-122"/>
              </a:rPr>
              <a:t>&gt; &gt; &gt; </a:t>
            </a:r>
            <a:r>
              <a:rPr lang="zh-CN" altLang="en-US" dirty="0">
                <a:solidFill>
                  <a:schemeClr val="accent1"/>
                </a:solidFill>
                <a:latin typeface="楷体" panose="02010609060101010101" pitchFamily="49" charset="-122"/>
                <a:ea typeface="楷体" panose="02010609060101010101" pitchFamily="49" charset="-122"/>
              </a:rPr>
              <a:t>智能系统设计与实践</a:t>
            </a:r>
          </a:p>
        </p:txBody>
      </p:sp>
    </p:spTree>
    <p:extLst>
      <p:ext uri="{BB962C8B-B14F-4D97-AF65-F5344CB8AC3E}">
        <p14:creationId xmlns:p14="http://schemas.microsoft.com/office/powerpoint/2010/main" val="330623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E1FCFD-462B-5F88-A750-90E74EDD23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CDE689B-D731-959C-C021-B2B7D124F5D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E2ADE4-7A27-327F-D85B-EE52D951EB47}"/>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5" name="页脚占位符 4">
            <a:extLst>
              <a:ext uri="{FF2B5EF4-FFF2-40B4-BE49-F238E27FC236}">
                <a16:creationId xmlns:a16="http://schemas.microsoft.com/office/drawing/2014/main" id="{257224C4-C7CF-2E72-DDFA-23541BB200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8E1344-1770-D17E-ABEB-E2FD4F758482}"/>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Tree>
    <p:extLst>
      <p:ext uri="{BB962C8B-B14F-4D97-AF65-F5344CB8AC3E}">
        <p14:creationId xmlns:p14="http://schemas.microsoft.com/office/powerpoint/2010/main" val="1754125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2DF0D7-E483-6660-84B1-7C632055429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D53DB23-8BA7-4DB1-0B77-E8C4F4481E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9A5C92-FFD9-AE28-4113-AC53E238AFA4}"/>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5" name="页脚占位符 4">
            <a:extLst>
              <a:ext uri="{FF2B5EF4-FFF2-40B4-BE49-F238E27FC236}">
                <a16:creationId xmlns:a16="http://schemas.microsoft.com/office/drawing/2014/main" id="{AC39DD63-19BB-B322-7AA0-16E913AC27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80AA24-ED75-F91C-212E-CC8C0046D79F}"/>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Tree>
    <p:extLst>
      <p:ext uri="{BB962C8B-B14F-4D97-AF65-F5344CB8AC3E}">
        <p14:creationId xmlns:p14="http://schemas.microsoft.com/office/powerpoint/2010/main" val="4043404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extLst>
      <p:ext uri="{BB962C8B-B14F-4D97-AF65-F5344CB8AC3E}">
        <p14:creationId xmlns:p14="http://schemas.microsoft.com/office/powerpoint/2010/main" val="197225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683EC-251E-5157-7975-04E580ADAE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784E70-B352-8FC9-7203-5DA6BC18F8B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78AEC7-B7FC-AD4D-D51E-B7DBCFEC05E2}"/>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5" name="页脚占位符 4">
            <a:extLst>
              <a:ext uri="{FF2B5EF4-FFF2-40B4-BE49-F238E27FC236}">
                <a16:creationId xmlns:a16="http://schemas.microsoft.com/office/drawing/2014/main" id="{ECB92128-5C1C-5789-EACE-B9ACEA6AFD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1E2E03-DF6D-A73E-840E-96525BD88C7B}"/>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
        <p:nvSpPr>
          <p:cNvPr id="7" name="日期占位符 3">
            <a:extLst>
              <a:ext uri="{FF2B5EF4-FFF2-40B4-BE49-F238E27FC236}">
                <a16:creationId xmlns:a16="http://schemas.microsoft.com/office/drawing/2014/main" id="{BB3CAE8E-6377-DA89-A075-58A5D18DE599}"/>
              </a:ext>
            </a:extLst>
          </p:cNvPr>
          <p:cNvSpPr txBox="1">
            <a:spLocks/>
          </p:cNvSpPr>
          <p:nvPr userDrawn="1"/>
        </p:nvSpPr>
        <p:spPr>
          <a:xfrm>
            <a:off x="0" y="6492875"/>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b="1"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accent1"/>
                </a:solidFill>
                <a:latin typeface="楷体" panose="02010609060101010101" pitchFamily="49" charset="-122"/>
                <a:ea typeface="楷体" panose="02010609060101010101" pitchFamily="49" charset="-122"/>
              </a:rPr>
              <a:t>&gt; &gt; &gt; </a:t>
            </a:r>
            <a:r>
              <a:rPr lang="zh-CN" altLang="en-US" dirty="0">
                <a:solidFill>
                  <a:schemeClr val="accent1"/>
                </a:solidFill>
                <a:latin typeface="楷体" panose="02010609060101010101" pitchFamily="49" charset="-122"/>
                <a:ea typeface="楷体" panose="02010609060101010101" pitchFamily="49" charset="-122"/>
              </a:rPr>
              <a:t>智能系统设计与实践</a:t>
            </a:r>
          </a:p>
        </p:txBody>
      </p:sp>
    </p:spTree>
    <p:extLst>
      <p:ext uri="{BB962C8B-B14F-4D97-AF65-F5344CB8AC3E}">
        <p14:creationId xmlns:p14="http://schemas.microsoft.com/office/powerpoint/2010/main" val="1928520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99775-AEDC-5E4C-58C2-1EE24A76E9A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049D71D-3996-20D1-DC9C-ACD866AD2C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87ABB3A-C723-368E-A1B6-626857AB8E54}"/>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5" name="页脚占位符 4">
            <a:extLst>
              <a:ext uri="{FF2B5EF4-FFF2-40B4-BE49-F238E27FC236}">
                <a16:creationId xmlns:a16="http://schemas.microsoft.com/office/drawing/2014/main" id="{E746DCC6-8718-689E-4ACA-6AD0FBF390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D998B8-FFFB-8FF1-AF94-B6C842FB93AD}"/>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Tree>
    <p:extLst>
      <p:ext uri="{BB962C8B-B14F-4D97-AF65-F5344CB8AC3E}">
        <p14:creationId xmlns:p14="http://schemas.microsoft.com/office/powerpoint/2010/main" val="868103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25ACB-539C-9776-A293-ABD8B66188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F7F00E9-CBF9-66AE-274C-D45350943ED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4C2F7DA-3121-418D-7B38-9A7B6F7611A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36242FD-772B-7BE5-36CC-95A3EF92A37E}"/>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6" name="页脚占位符 5">
            <a:extLst>
              <a:ext uri="{FF2B5EF4-FFF2-40B4-BE49-F238E27FC236}">
                <a16:creationId xmlns:a16="http://schemas.microsoft.com/office/drawing/2014/main" id="{30F54DFD-8254-092F-319D-EA58B468374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E5F3FE-0177-C4E6-022D-EF8CF6A49949}"/>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Tree>
    <p:extLst>
      <p:ext uri="{BB962C8B-B14F-4D97-AF65-F5344CB8AC3E}">
        <p14:creationId xmlns:p14="http://schemas.microsoft.com/office/powerpoint/2010/main" val="3555440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33965-A40E-9A0D-DB97-B730D09670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E55B42B-9E92-223A-19CD-DD93D63D8B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98FA8B-6065-7916-E6D6-640BFAC5977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F8AE785-FCB3-8B5E-5AF4-8E1477293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6432AC6-3B3D-78FE-6E99-65FAEE8C98C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F44F46-85EB-1126-B53B-947E8E205B78}"/>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8" name="页脚占位符 7">
            <a:extLst>
              <a:ext uri="{FF2B5EF4-FFF2-40B4-BE49-F238E27FC236}">
                <a16:creationId xmlns:a16="http://schemas.microsoft.com/office/drawing/2014/main" id="{05FDEDEF-04D5-207D-8307-544E5FC9FBB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0EB23E-4047-F144-6848-AC15BFFB0832}"/>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Tree>
    <p:extLst>
      <p:ext uri="{BB962C8B-B14F-4D97-AF65-F5344CB8AC3E}">
        <p14:creationId xmlns:p14="http://schemas.microsoft.com/office/powerpoint/2010/main" val="1356068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3BB8B-961B-698B-BF99-2A6E2840F76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EDA39B7-0879-94E0-40B6-59DBCEA45006}"/>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4" name="页脚占位符 3">
            <a:extLst>
              <a:ext uri="{FF2B5EF4-FFF2-40B4-BE49-F238E27FC236}">
                <a16:creationId xmlns:a16="http://schemas.microsoft.com/office/drawing/2014/main" id="{66CCE0BC-BCB0-57A5-A9A6-40D922FC0ED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3BD9351-A152-BA62-297C-EA3788BF476E}"/>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Tree>
    <p:extLst>
      <p:ext uri="{BB962C8B-B14F-4D97-AF65-F5344CB8AC3E}">
        <p14:creationId xmlns:p14="http://schemas.microsoft.com/office/powerpoint/2010/main" val="422406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0D22DC4-5D20-69A2-023E-FD5C79088D04}"/>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3" name="页脚占位符 2">
            <a:extLst>
              <a:ext uri="{FF2B5EF4-FFF2-40B4-BE49-F238E27FC236}">
                <a16:creationId xmlns:a16="http://schemas.microsoft.com/office/drawing/2014/main" id="{62AF1407-9559-5149-D9F9-A35DC249D4F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D640F9C-B1CA-1B55-C3F9-A46372267189}"/>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Tree>
    <p:extLst>
      <p:ext uri="{BB962C8B-B14F-4D97-AF65-F5344CB8AC3E}">
        <p14:creationId xmlns:p14="http://schemas.microsoft.com/office/powerpoint/2010/main" val="999715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CED144-58A2-2D21-DB82-14B468876B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FD55244-FDB4-2422-E7E0-1A7250DEE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1BB8A7F-A84B-601F-3B11-B4479EEE5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6871854-FFB9-FF99-D6B8-C06964218DB5}"/>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6" name="页脚占位符 5">
            <a:extLst>
              <a:ext uri="{FF2B5EF4-FFF2-40B4-BE49-F238E27FC236}">
                <a16:creationId xmlns:a16="http://schemas.microsoft.com/office/drawing/2014/main" id="{DB2ADE44-EEF4-526D-13BD-AAEB317DDA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9C4862-EB84-B85E-942F-978BEE793E61}"/>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Tree>
    <p:extLst>
      <p:ext uri="{BB962C8B-B14F-4D97-AF65-F5344CB8AC3E}">
        <p14:creationId xmlns:p14="http://schemas.microsoft.com/office/powerpoint/2010/main" val="1909137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0ED7F5-F9FE-2174-E00D-5DC30ACEAD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97C55A6-D0C3-EEB2-2DF3-F21AA7876F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8176D87-1B0C-7A11-5615-28B763086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17688B2-E8FA-E8B5-2030-6C7948AD1EC1}"/>
              </a:ext>
            </a:extLst>
          </p:cNvPr>
          <p:cNvSpPr>
            <a:spLocks noGrp="1"/>
          </p:cNvSpPr>
          <p:nvPr>
            <p:ph type="dt" sz="half" idx="10"/>
          </p:nvPr>
        </p:nvSpPr>
        <p:spPr/>
        <p:txBody>
          <a:bodyPr/>
          <a:lstStyle/>
          <a:p>
            <a:fld id="{820634F8-0066-49E9-B469-72972C3921DA}" type="datetimeFigureOut">
              <a:rPr lang="zh-CN" altLang="en-US" smtClean="0"/>
              <a:t>2024/9/6</a:t>
            </a:fld>
            <a:endParaRPr lang="zh-CN" altLang="en-US"/>
          </a:p>
        </p:txBody>
      </p:sp>
      <p:sp>
        <p:nvSpPr>
          <p:cNvPr id="6" name="页脚占位符 5">
            <a:extLst>
              <a:ext uri="{FF2B5EF4-FFF2-40B4-BE49-F238E27FC236}">
                <a16:creationId xmlns:a16="http://schemas.microsoft.com/office/drawing/2014/main" id="{77E54437-068F-8FD3-C76C-EE196D09B4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FA2360-5776-1FA9-D3EB-511753C04DAE}"/>
              </a:ext>
            </a:extLst>
          </p:cNvPr>
          <p:cNvSpPr>
            <a:spLocks noGrp="1"/>
          </p:cNvSpPr>
          <p:nvPr>
            <p:ph type="sldNum" sz="quarter" idx="12"/>
          </p:nvPr>
        </p:nvSpPr>
        <p:spPr/>
        <p:txBody>
          <a:bodyPr/>
          <a:lstStyle/>
          <a:p>
            <a:fld id="{49C278CC-F1C0-45F9-9F45-C96DD7EDABDF}" type="slidenum">
              <a:rPr lang="zh-CN" altLang="en-US" smtClean="0"/>
              <a:t>‹#›</a:t>
            </a:fld>
            <a:endParaRPr lang="zh-CN" altLang="en-US"/>
          </a:p>
        </p:txBody>
      </p:sp>
    </p:spTree>
    <p:extLst>
      <p:ext uri="{BB962C8B-B14F-4D97-AF65-F5344CB8AC3E}">
        <p14:creationId xmlns:p14="http://schemas.microsoft.com/office/powerpoint/2010/main" val="3893643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C8221E-3C61-E5BF-8785-F9A0B1E851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C2899AE-33EB-2B34-D984-F8648AC5A5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8F724D-85EC-F703-CBA6-58C626A9B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0634F8-0066-49E9-B469-72972C3921DA}" type="datetimeFigureOut">
              <a:rPr lang="zh-CN" altLang="en-US" smtClean="0"/>
              <a:t>2024/9/6</a:t>
            </a:fld>
            <a:endParaRPr lang="zh-CN" altLang="en-US"/>
          </a:p>
        </p:txBody>
      </p:sp>
      <p:sp>
        <p:nvSpPr>
          <p:cNvPr id="5" name="页脚占位符 4">
            <a:extLst>
              <a:ext uri="{FF2B5EF4-FFF2-40B4-BE49-F238E27FC236}">
                <a16:creationId xmlns:a16="http://schemas.microsoft.com/office/drawing/2014/main" id="{68666A5F-74DB-6DDA-1CE4-BD5D2F885D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37B1693B-7E05-ED0F-7CCD-779AAEE60C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C278CC-F1C0-45F9-9F45-C96DD7EDABDF}" type="slidenum">
              <a:rPr lang="zh-CN" altLang="en-US" smtClean="0"/>
              <a:t>‹#›</a:t>
            </a:fld>
            <a:endParaRPr lang="zh-CN" altLang="en-US"/>
          </a:p>
        </p:txBody>
      </p:sp>
      <p:pic>
        <p:nvPicPr>
          <p:cNvPr id="7" name="图片 6">
            <a:extLst>
              <a:ext uri="{FF2B5EF4-FFF2-40B4-BE49-F238E27FC236}">
                <a16:creationId xmlns:a16="http://schemas.microsoft.com/office/drawing/2014/main" id="{E7788C36-45AE-D866-189F-C01B9803103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075273" y="3584"/>
            <a:ext cx="3116727" cy="723081"/>
          </a:xfrm>
          <a:prstGeom prst="rect">
            <a:avLst/>
          </a:prstGeom>
        </p:spPr>
      </p:pic>
    </p:spTree>
    <p:extLst>
      <p:ext uri="{BB962C8B-B14F-4D97-AF65-F5344CB8AC3E}">
        <p14:creationId xmlns:p14="http://schemas.microsoft.com/office/powerpoint/2010/main" val="3821914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12.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327027-0751-2282-FC3F-FF381E412492}"/>
              </a:ext>
            </a:extLst>
          </p:cNvPr>
          <p:cNvSpPr>
            <a:spLocks noGrp="1"/>
          </p:cNvSpPr>
          <p:nvPr>
            <p:ph type="ctrTitle"/>
          </p:nvPr>
        </p:nvSpPr>
        <p:spPr>
          <a:xfrm>
            <a:off x="1524000" y="1041400"/>
            <a:ext cx="9144000" cy="2387600"/>
          </a:xfrm>
        </p:spPr>
        <p:txBody>
          <a:bodyPr>
            <a:normAutofit/>
          </a:bodyPr>
          <a:lstStyle/>
          <a:p>
            <a:r>
              <a:rPr lang="zh-CN" altLang="en-US" b="1">
                <a:solidFill>
                  <a:srgbClr val="3A5DA0"/>
                </a:solidFill>
                <a:latin typeface="华文楷体" panose="02010600040101010101" pitchFamily="2" charset="-122"/>
                <a:ea typeface="华文楷体" panose="02010600040101010101" pitchFamily="2" charset="-122"/>
              </a:rPr>
              <a:t>智能系统设计与实践</a:t>
            </a:r>
            <a:br>
              <a:rPr lang="en-US" altLang="zh-CN" b="1" dirty="0">
                <a:solidFill>
                  <a:srgbClr val="3A5DA0"/>
                </a:solidFill>
                <a:latin typeface="华文楷体" panose="02010600040101010101" pitchFamily="2" charset="-122"/>
                <a:ea typeface="华文楷体" panose="02010600040101010101" pitchFamily="2" charset="-122"/>
              </a:rPr>
            </a:br>
            <a:r>
              <a:rPr lang="zh-CN" altLang="en-US" b="1" dirty="0">
                <a:solidFill>
                  <a:srgbClr val="3A5DA0"/>
                </a:solidFill>
                <a:latin typeface="华文楷体" panose="02010600040101010101" pitchFamily="2" charset="-122"/>
                <a:ea typeface="华文楷体" panose="02010600040101010101" pitchFamily="2" charset="-122"/>
              </a:rPr>
              <a:t>空间暗弱目标检测</a:t>
            </a:r>
          </a:p>
        </p:txBody>
      </p:sp>
      <p:sp>
        <p:nvSpPr>
          <p:cNvPr id="3" name="副标题 2">
            <a:extLst>
              <a:ext uri="{FF2B5EF4-FFF2-40B4-BE49-F238E27FC236}">
                <a16:creationId xmlns:a16="http://schemas.microsoft.com/office/drawing/2014/main" id="{641A9CC9-B726-5919-87F1-729F42246B5F}"/>
              </a:ext>
            </a:extLst>
          </p:cNvPr>
          <p:cNvSpPr>
            <a:spLocks noGrp="1"/>
          </p:cNvSpPr>
          <p:nvPr>
            <p:ph type="subTitle" idx="1"/>
          </p:nvPr>
        </p:nvSpPr>
        <p:spPr>
          <a:xfrm>
            <a:off x="1524000" y="3805237"/>
            <a:ext cx="9144000" cy="1989306"/>
          </a:xfrm>
        </p:spPr>
        <p:txBody>
          <a:bodyPr>
            <a:normAutofit fontScale="92500"/>
          </a:bodyPr>
          <a:lstStyle/>
          <a:p>
            <a:pPr>
              <a:spcAft>
                <a:spcPts val="1200"/>
              </a:spcAft>
            </a:pPr>
            <a:r>
              <a:rPr lang="zh-CN" altLang="en-US" sz="4000" b="1" dirty="0">
                <a:latin typeface="华文楷体" panose="02010600040101010101" pitchFamily="2" charset="-122"/>
                <a:ea typeface="华文楷体" panose="02010600040101010101" pitchFamily="2" charset="-122"/>
              </a:rPr>
              <a:t>结课项目答辩</a:t>
            </a:r>
            <a:endParaRPr lang="en-US" altLang="zh-CN" sz="4000" b="1" dirty="0">
              <a:latin typeface="华文楷体" panose="02010600040101010101" pitchFamily="2" charset="-122"/>
              <a:ea typeface="华文楷体" panose="02010600040101010101" pitchFamily="2" charset="-122"/>
            </a:endParaRPr>
          </a:p>
          <a:p>
            <a:pPr>
              <a:spcAft>
                <a:spcPts val="1200"/>
              </a:spcAft>
            </a:pPr>
            <a:r>
              <a:rPr lang="zh-CN" altLang="en-US" b="1" dirty="0">
                <a:latin typeface="华文楷体" panose="02010600040101010101" pitchFamily="2" charset="-122"/>
                <a:ea typeface="华文楷体" panose="02010600040101010101" pitchFamily="2" charset="-122"/>
              </a:rPr>
              <a:t>项目完成人：张智雄 崔芷豪 魏博 王诗雅 柳相旭 王鹏睿 王瑞鑫 高靖博</a:t>
            </a:r>
            <a:endParaRPr lang="en-US" altLang="zh-CN" b="1" dirty="0">
              <a:latin typeface="华文楷体" panose="02010600040101010101" pitchFamily="2" charset="-122"/>
              <a:ea typeface="华文楷体" panose="02010600040101010101" pitchFamily="2" charset="-122"/>
            </a:endParaRPr>
          </a:p>
          <a:p>
            <a:pPr>
              <a:spcAft>
                <a:spcPts val="1200"/>
              </a:spcAft>
            </a:pPr>
            <a:r>
              <a:rPr lang="zh-CN" altLang="en-US" b="1" dirty="0">
                <a:latin typeface="华文楷体" panose="02010600040101010101" pitchFamily="2" charset="-122"/>
                <a:ea typeface="华文楷体" panose="02010600040101010101" pitchFamily="2" charset="-122"/>
              </a:rPr>
              <a:t>指导老师：刘鹏 教授</a:t>
            </a:r>
          </a:p>
        </p:txBody>
      </p:sp>
    </p:spTree>
    <p:extLst>
      <p:ext uri="{BB962C8B-B14F-4D97-AF65-F5344CB8AC3E}">
        <p14:creationId xmlns:p14="http://schemas.microsoft.com/office/powerpoint/2010/main" val="2021938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a:xfrm>
            <a:off x="236569" y="73406"/>
            <a:ext cx="2390517" cy="913566"/>
          </a:xfrm>
        </p:spPr>
        <p:txBody>
          <a:bodyPr vert="horz" lIns="91440" tIns="45720" rIns="91440" bIns="45720" rtlCol="0" anchor="ctr">
            <a:normAutofit/>
          </a:bodyPr>
          <a:lstStyle/>
          <a:p>
            <a:pPr eaLnBrk="1" hangingPunct="1"/>
            <a:r>
              <a:rPr lang="zh-CN" altLang="en-US" sz="2800" b="1" u="sng"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现有不足以及改进方向</a:t>
            </a:r>
          </a:p>
        </p:txBody>
      </p:sp>
      <mc:AlternateContent xmlns:mc="http://schemas.openxmlformats.org/markup-compatibility/2006" xmlns:a14="http://schemas.microsoft.com/office/drawing/2010/main">
        <mc:Choice Requires="a14">
          <p:sp>
            <p:nvSpPr>
              <p:cNvPr id="3" name="Rectangle 33">
                <a:extLst>
                  <a:ext uri="{FF2B5EF4-FFF2-40B4-BE49-F238E27FC236}">
                    <a16:creationId xmlns:a16="http://schemas.microsoft.com/office/drawing/2014/main" id="{C300243C-B8FB-ED1B-B1FA-00AA79B4613E}"/>
                  </a:ext>
                </a:extLst>
              </p:cNvPr>
              <p:cNvSpPr/>
              <p:nvPr/>
            </p:nvSpPr>
            <p:spPr>
              <a:xfrm>
                <a:off x="719723" y="1086567"/>
                <a:ext cx="10515600" cy="5797622"/>
              </a:xfrm>
              <a:prstGeom prst="rect">
                <a:avLst/>
              </a:prstGeom>
            </p:spPr>
            <p:txBody>
              <a:bodyPr vert="horz" lIns="91440" tIns="45720" rIns="91440" bIns="45720" rtlCol="0">
                <a:normAutofit/>
              </a:bodyPr>
              <a:lstStyle/>
              <a:p>
                <a:pPr defTabSz="914400">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现有不足：</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不是动态的选择确定初始追踪点的</a:t>
                </a:r>
                <a14:m>
                  <m:oMath xmlns:m="http://schemas.openxmlformats.org/officeDocument/2006/math">
                    <m:r>
                      <a:rPr lang="en-US" altLang="zh-CN" sz="2200" i="1" dirty="0" smtClean="0">
                        <a:latin typeface="Cambria Math" panose="02040503050406030204" pitchFamily="18" charset="0"/>
                        <a:ea typeface="仿宋" panose="02010609060101010101" pitchFamily="49" charset="-122"/>
                        <a:sym typeface="微软雅黑" panose="020B0503020204020204" pitchFamily="34" charset="-122"/>
                      </a:rPr>
                      <m:t>𝑛</m:t>
                    </m:r>
                    <m:r>
                      <a:rPr lang="en-US" altLang="zh-CN" sz="2200" i="1" dirty="0" smtClean="0">
                        <a:latin typeface="Cambria Math" panose="02040503050406030204" pitchFamily="18" charset="0"/>
                        <a:ea typeface="仿宋" panose="02010609060101010101" pitchFamily="49" charset="-122"/>
                        <a:sym typeface="微软雅黑" panose="020B0503020204020204" pitchFamily="34" charset="-122"/>
                      </a:rPr>
                      <m:t>_</m:t>
                    </m:r>
                    <m:r>
                      <a:rPr lang="en-US" altLang="zh-CN" sz="2200" i="1" dirty="0" smtClean="0">
                        <a:latin typeface="Cambria Math" panose="02040503050406030204" pitchFamily="18" charset="0"/>
                        <a:ea typeface="仿宋" panose="02010609060101010101" pitchFamily="49" charset="-122"/>
                        <a:sym typeface="微软雅黑" panose="020B0503020204020204" pitchFamily="34" charset="-122"/>
                      </a:rPr>
                      <m:t>𝑓𝑟𝑎𝑚𝑒𝑠</m:t>
                    </m:r>
                    <m:r>
                      <a:rPr lang="zh-CN" altLang="en-US" sz="2200" i="1" dirty="0">
                        <a:latin typeface="Cambria Math" panose="02040503050406030204" pitchFamily="18" charset="0"/>
                        <a:ea typeface="仿宋" panose="02010609060101010101" pitchFamily="49" charset="-122"/>
                        <a:sym typeface="微软雅黑" panose="020B0503020204020204" pitchFamily="34" charset="-122"/>
                      </a:rPr>
                      <m:t>取值</m:t>
                    </m:r>
                  </m:oMath>
                </a14:m>
                <a:r>
                  <a:rPr lang="zh-CN" altLang="en-US" sz="2200" dirty="0">
                    <a:latin typeface="仿宋" panose="02010609060101010101" pitchFamily="49" charset="-122"/>
                    <a:ea typeface="仿宋" panose="02010609060101010101" pitchFamily="49" charset="-122"/>
                    <a:sym typeface="微软雅黑" panose="020B0503020204020204" pitchFamily="34" charset="-122"/>
                  </a:rPr>
                  <a:t>，应该实时计算并分析可靠性</a:t>
                </a:r>
                <a:r>
                  <a:rPr lang="en-US" altLang="zh-CN" sz="2200" dirty="0">
                    <a:latin typeface="仿宋" panose="02010609060101010101" pitchFamily="49" charset="-122"/>
                    <a:ea typeface="仿宋" panose="02010609060101010101" pitchFamily="49" charset="-122"/>
                    <a:sym typeface="微软雅黑" panose="020B0503020204020204" pitchFamily="34" charset="-122"/>
                  </a:rPr>
                  <a:t>,</a:t>
                </a:r>
                <a:r>
                  <a:rPr lang="zh-CN" altLang="en-US" sz="2200" dirty="0">
                    <a:latin typeface="仿宋" panose="02010609060101010101" pitchFamily="49" charset="-122"/>
                    <a:ea typeface="仿宋" panose="02010609060101010101" pitchFamily="49" charset="-122"/>
                    <a:sym typeface="微软雅黑" panose="020B0503020204020204" pitchFamily="34" charset="-122"/>
                  </a:rPr>
                  <a:t>选择合适的时机开始追踪</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在噪声较强时，会计算出多个初始跟踪点，不能依据追踪过程实时移除不再可靠的目标</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计算效率较低，加噪及跟踪过程需要一定时间</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改进方向：</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实时计算，选择合适的时机开始跟踪，同时依据跟踪过程移除不再可靠或者不符合先验的轨迹点；</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多线程并行计算，提高程序的并行度；</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p:txBody>
          </p:sp>
        </mc:Choice>
        <mc:Fallback xmlns="">
          <p:sp>
            <p:nvSpPr>
              <p:cNvPr id="3" name="Rectangle 33">
                <a:extLst>
                  <a:ext uri="{FF2B5EF4-FFF2-40B4-BE49-F238E27FC236}">
                    <a16:creationId xmlns:a16="http://schemas.microsoft.com/office/drawing/2014/main" id="{C300243C-B8FB-ED1B-B1FA-00AA79B4613E}"/>
                  </a:ext>
                </a:extLst>
              </p:cNvPr>
              <p:cNvSpPr>
                <a:spLocks noRot="1" noChangeAspect="1" noMove="1" noResize="1" noEditPoints="1" noAdjustHandles="1" noChangeArrowheads="1" noChangeShapeType="1" noTextEdit="1"/>
              </p:cNvSpPr>
              <p:nvPr/>
            </p:nvSpPr>
            <p:spPr>
              <a:xfrm>
                <a:off x="719723" y="1086567"/>
                <a:ext cx="10515600" cy="5797622"/>
              </a:xfrm>
              <a:prstGeom prst="rect">
                <a:avLst/>
              </a:prstGeom>
              <a:blipFill>
                <a:blip r:embed="rId3"/>
                <a:stretch>
                  <a:fillRect l="-754" t="-1367" r="-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346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a:xfrm>
            <a:off x="236569" y="73406"/>
            <a:ext cx="2390517" cy="913566"/>
          </a:xfrm>
        </p:spPr>
        <p:txBody>
          <a:bodyPr vert="horz" lIns="91440" tIns="45720" rIns="91440" bIns="45720" rtlCol="0" anchor="ctr">
            <a:normAutofit/>
          </a:bodyPr>
          <a:lstStyle/>
          <a:p>
            <a:pPr eaLnBrk="1" hangingPunct="1"/>
            <a:r>
              <a:rPr lang="zh-CN" altLang="en-US" sz="2800" b="1" u="sng"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项目总结及小组分工</a:t>
            </a:r>
          </a:p>
        </p:txBody>
      </p:sp>
      <p:sp>
        <p:nvSpPr>
          <p:cNvPr id="3" name="Rectangle 33">
            <a:extLst>
              <a:ext uri="{FF2B5EF4-FFF2-40B4-BE49-F238E27FC236}">
                <a16:creationId xmlns:a16="http://schemas.microsoft.com/office/drawing/2014/main" id="{C300243C-B8FB-ED1B-B1FA-00AA79B4613E}"/>
              </a:ext>
            </a:extLst>
          </p:cNvPr>
          <p:cNvSpPr/>
          <p:nvPr/>
        </p:nvSpPr>
        <p:spPr>
          <a:xfrm>
            <a:off x="719723" y="986972"/>
            <a:ext cx="10515600" cy="5797622"/>
          </a:xfrm>
          <a:prstGeom prst="rect">
            <a:avLst/>
          </a:prstGeom>
        </p:spPr>
        <p:txBody>
          <a:bodyPr vert="horz" lIns="91440" tIns="45720" rIns="91440" bIns="45720" rtlCol="0">
            <a:normAutofit/>
          </a:bodyPr>
          <a:lstStyle/>
          <a:p>
            <a:pPr defTabSz="914400">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项目总结：</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与之前接触的训练</a:t>
            </a:r>
            <a:r>
              <a:rPr lang="en-US" altLang="zh-CN" sz="2200" dirty="0">
                <a:latin typeface="仿宋" panose="02010609060101010101" pitchFamily="49" charset="-122"/>
                <a:ea typeface="仿宋" panose="02010609060101010101" pitchFamily="49" charset="-122"/>
                <a:sym typeface="微软雅黑" panose="020B0503020204020204" pitchFamily="34" charset="-122"/>
              </a:rPr>
              <a:t>-</a:t>
            </a:r>
            <a:r>
              <a:rPr lang="zh-CN" altLang="en-US" sz="2200" dirty="0">
                <a:latin typeface="仿宋" panose="02010609060101010101" pitchFamily="49" charset="-122"/>
                <a:ea typeface="仿宋" panose="02010609060101010101" pitchFamily="49" charset="-122"/>
                <a:sym typeface="微软雅黑" panose="020B0503020204020204" pitchFamily="34" charset="-122"/>
              </a:rPr>
              <a:t>测试模式不同，此项目从实际出发，锻炼了我们分析问题、解决问题的能力；</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a:lnSpc>
                <a:spcPct val="90000"/>
              </a:lnSpc>
              <a:spcAft>
                <a:spcPts val="600"/>
              </a:spcAft>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a:lnSpc>
                <a:spcPct val="90000"/>
              </a:lnSpc>
              <a:spcAft>
                <a:spcPts val="600"/>
              </a:spcAft>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感谢以上</a:t>
            </a:r>
            <a:r>
              <a:rPr lang="en-US" altLang="zh-CN" sz="2200" dirty="0">
                <a:latin typeface="仿宋" panose="02010609060101010101" pitchFamily="49" charset="-122"/>
                <a:ea typeface="仿宋" panose="02010609060101010101" pitchFamily="49" charset="-122"/>
                <a:sym typeface="微软雅黑" panose="020B0503020204020204" pitchFamily="34" charset="-122"/>
              </a:rPr>
              <a:t>8</a:t>
            </a:r>
            <a:r>
              <a:rPr lang="zh-CN" altLang="en-US" sz="2200" dirty="0">
                <a:latin typeface="仿宋" panose="02010609060101010101" pitchFamily="49" charset="-122"/>
                <a:ea typeface="仿宋" panose="02010609060101010101" pitchFamily="49" charset="-122"/>
                <a:sym typeface="微软雅黑" panose="020B0503020204020204" pitchFamily="34" charset="-122"/>
              </a:rPr>
              <a:t>位同学的辛苦付出！</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p:txBody>
      </p:sp>
      <p:graphicFrame>
        <p:nvGraphicFramePr>
          <p:cNvPr id="4" name="表格 3">
            <a:extLst>
              <a:ext uri="{FF2B5EF4-FFF2-40B4-BE49-F238E27FC236}">
                <a16:creationId xmlns:a16="http://schemas.microsoft.com/office/drawing/2014/main" id="{0CF66C85-6522-A7F2-89BF-B8360028FBBB}"/>
              </a:ext>
            </a:extLst>
          </p:cNvPr>
          <p:cNvGraphicFramePr>
            <a:graphicFrameLocks noGrp="1"/>
          </p:cNvGraphicFramePr>
          <p:nvPr>
            <p:extLst>
              <p:ext uri="{D42A27DB-BD31-4B8C-83A1-F6EECF244321}">
                <p14:modId xmlns:p14="http://schemas.microsoft.com/office/powerpoint/2010/main" val="2564282167"/>
              </p:ext>
            </p:extLst>
          </p:nvPr>
        </p:nvGraphicFramePr>
        <p:xfrm>
          <a:off x="1682562" y="2345508"/>
          <a:ext cx="8244482" cy="2966720"/>
        </p:xfrm>
        <a:graphic>
          <a:graphicData uri="http://schemas.openxmlformats.org/drawingml/2006/table">
            <a:tbl>
              <a:tblPr firstRow="1" bandRow="1">
                <a:tableStyleId>{2D5ABB26-0587-4C30-8999-92F81FD0307C}</a:tableStyleId>
              </a:tblPr>
              <a:tblGrid>
                <a:gridCol w="3174642">
                  <a:extLst>
                    <a:ext uri="{9D8B030D-6E8A-4147-A177-3AD203B41FA5}">
                      <a16:colId xmlns:a16="http://schemas.microsoft.com/office/drawing/2014/main" val="2753521324"/>
                    </a:ext>
                  </a:extLst>
                </a:gridCol>
                <a:gridCol w="5069840">
                  <a:extLst>
                    <a:ext uri="{9D8B030D-6E8A-4147-A177-3AD203B41FA5}">
                      <a16:colId xmlns:a16="http://schemas.microsoft.com/office/drawing/2014/main" val="2358349441"/>
                    </a:ext>
                  </a:extLst>
                </a:gridCol>
              </a:tblGrid>
              <a:tr h="370840">
                <a:tc>
                  <a:txBody>
                    <a:bodyPr/>
                    <a:lstStyle/>
                    <a:p>
                      <a:pPr algn="ctr"/>
                      <a:endParaRPr lang="zh-CN" altLang="en-US">
                        <a:latin typeface="仿宋" panose="02010609060101010101" pitchFamily="49" charset="-122"/>
                        <a:ea typeface="仿宋" panose="02010609060101010101" pitchFamily="49" charset="-12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latin typeface="仿宋" panose="02010609060101010101" pitchFamily="49" charset="-122"/>
                          <a:ea typeface="仿宋" panose="02010609060101010101" pitchFamily="49" charset="-122"/>
                        </a:rPr>
                        <a:t>分工</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958706"/>
                  </a:ext>
                </a:extLst>
              </a:tr>
              <a:tr h="370840">
                <a:tc>
                  <a:txBody>
                    <a:bodyPr/>
                    <a:lstStyle/>
                    <a:p>
                      <a:pPr algn="ctr"/>
                      <a:r>
                        <a:rPr lang="zh-CN" altLang="en-US" dirty="0">
                          <a:latin typeface="仿宋" panose="02010609060101010101" pitchFamily="49" charset="-122"/>
                          <a:ea typeface="仿宋" panose="02010609060101010101" pitchFamily="49" charset="-122"/>
                        </a:rPr>
                        <a:t>组长</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zh-CN" altLang="en-US" dirty="0">
                          <a:latin typeface="仿宋" panose="02010609060101010101" pitchFamily="49" charset="-122"/>
                          <a:ea typeface="仿宋" panose="02010609060101010101" pitchFamily="49" charset="-122"/>
                        </a:rPr>
                        <a:t>张智雄</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93018992"/>
                  </a:ext>
                </a:extLst>
              </a:tr>
              <a:tr h="370840">
                <a:tc>
                  <a:txBody>
                    <a:bodyPr/>
                    <a:lstStyle/>
                    <a:p>
                      <a:pPr algn="ctr"/>
                      <a:r>
                        <a:rPr lang="zh-CN" altLang="en-US" dirty="0">
                          <a:latin typeface="仿宋" panose="02010609060101010101" pitchFamily="49" charset="-122"/>
                          <a:ea typeface="仿宋" panose="02010609060101010101" pitchFamily="49" charset="-122"/>
                        </a:rPr>
                        <a:t>图像预处理</a:t>
                      </a:r>
                    </a:p>
                  </a:txBody>
                  <a:tcPr>
                    <a:lnR w="12700" cap="flat" cmpd="sng" algn="ctr">
                      <a:solidFill>
                        <a:schemeClr val="tx1"/>
                      </a:solidFill>
                      <a:prstDash val="solid"/>
                      <a:round/>
                      <a:headEnd type="none" w="med" len="med"/>
                      <a:tailEnd type="none" w="med" len="med"/>
                    </a:lnR>
                  </a:tcPr>
                </a:tc>
                <a:tc>
                  <a:txBody>
                    <a:bodyPr/>
                    <a:lstStyle/>
                    <a:p>
                      <a:pPr algn="ctr"/>
                      <a:r>
                        <a:rPr lang="zh-CN" altLang="en-US" dirty="0">
                          <a:latin typeface="仿宋" panose="02010609060101010101" pitchFamily="49" charset="-122"/>
                          <a:ea typeface="仿宋" panose="02010609060101010101" pitchFamily="49" charset="-122"/>
                        </a:rPr>
                        <a:t>张智雄</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0461985"/>
                  </a:ext>
                </a:extLst>
              </a:tr>
              <a:tr h="370840">
                <a:tc>
                  <a:txBody>
                    <a:bodyPr/>
                    <a:lstStyle/>
                    <a:p>
                      <a:pPr algn="ctr"/>
                      <a:r>
                        <a:rPr lang="zh-CN" altLang="en-US" dirty="0">
                          <a:latin typeface="仿宋" panose="02010609060101010101" pitchFamily="49" charset="-122"/>
                          <a:ea typeface="仿宋" panose="02010609060101010101" pitchFamily="49" charset="-122"/>
                        </a:rPr>
                        <a:t>目标检测与过滤</a:t>
                      </a:r>
                    </a:p>
                  </a:txBody>
                  <a:tcPr>
                    <a:lnR w="12700" cap="flat" cmpd="sng" algn="ctr">
                      <a:solidFill>
                        <a:schemeClr val="tx1"/>
                      </a:solidFill>
                      <a:prstDash val="solid"/>
                      <a:round/>
                      <a:headEnd type="none" w="med" len="med"/>
                      <a:tailEnd type="none" w="med" len="med"/>
                    </a:lnR>
                  </a:tcPr>
                </a:tc>
                <a:tc>
                  <a:txBody>
                    <a:bodyPr/>
                    <a:lstStyle/>
                    <a:p>
                      <a:pPr algn="ctr"/>
                      <a:r>
                        <a:rPr lang="zh-CN" altLang="en-US" dirty="0">
                          <a:latin typeface="仿宋" panose="02010609060101010101" pitchFamily="49" charset="-122"/>
                          <a:ea typeface="仿宋" panose="02010609060101010101" pitchFamily="49" charset="-122"/>
                        </a:rPr>
                        <a:t>张智雄、柳相旭</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88776756"/>
                  </a:ext>
                </a:extLst>
              </a:tr>
              <a:tr h="370840">
                <a:tc>
                  <a:txBody>
                    <a:bodyPr/>
                    <a:lstStyle/>
                    <a:p>
                      <a:pPr algn="ctr"/>
                      <a:r>
                        <a:rPr lang="zh-CN" altLang="en-US" dirty="0">
                          <a:latin typeface="仿宋" panose="02010609060101010101" pitchFamily="49" charset="-122"/>
                          <a:ea typeface="仿宋" panose="02010609060101010101" pitchFamily="49" charset="-122"/>
                        </a:rPr>
                        <a:t>目标轨迹检测</a:t>
                      </a:r>
                    </a:p>
                  </a:txBody>
                  <a:tcPr>
                    <a:lnR w="12700" cap="flat" cmpd="sng" algn="ctr">
                      <a:solidFill>
                        <a:schemeClr val="tx1"/>
                      </a:solidFill>
                      <a:prstDash val="solid"/>
                      <a:round/>
                      <a:headEnd type="none" w="med" len="med"/>
                      <a:tailEnd type="none" w="med" len="med"/>
                    </a:lnR>
                  </a:tcPr>
                </a:tc>
                <a:tc>
                  <a:txBody>
                    <a:bodyPr/>
                    <a:lstStyle/>
                    <a:p>
                      <a:pPr algn="ctr"/>
                      <a:r>
                        <a:rPr lang="zh-CN" altLang="en-US" dirty="0">
                          <a:latin typeface="仿宋" panose="02010609060101010101" pitchFamily="49" charset="-122"/>
                          <a:ea typeface="仿宋" panose="02010609060101010101" pitchFamily="49" charset="-122"/>
                        </a:rPr>
                        <a:t>张智雄</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15089289"/>
                  </a:ext>
                </a:extLst>
              </a:tr>
              <a:tr h="370840">
                <a:tc>
                  <a:txBody>
                    <a:bodyPr/>
                    <a:lstStyle/>
                    <a:p>
                      <a:pPr algn="ctr"/>
                      <a:r>
                        <a:rPr lang="zh-CN" altLang="en-US" dirty="0">
                          <a:latin typeface="仿宋" panose="02010609060101010101" pitchFamily="49" charset="-122"/>
                          <a:ea typeface="仿宋" panose="02010609060101010101" pitchFamily="49" charset="-122"/>
                        </a:rPr>
                        <a:t>可视化</a:t>
                      </a:r>
                    </a:p>
                  </a:txBody>
                  <a:tcPr>
                    <a:lnR w="12700" cap="flat" cmpd="sng" algn="ctr">
                      <a:solidFill>
                        <a:schemeClr val="tx1"/>
                      </a:solidFill>
                      <a:prstDash val="solid"/>
                      <a:round/>
                      <a:headEnd type="none" w="med" len="med"/>
                      <a:tailEnd type="none" w="med" len="med"/>
                    </a:lnR>
                  </a:tcPr>
                </a:tc>
                <a:tc>
                  <a:txBody>
                    <a:bodyPr/>
                    <a:lstStyle/>
                    <a:p>
                      <a:pPr algn="ctr"/>
                      <a:r>
                        <a:rPr lang="zh-CN" altLang="en-US" dirty="0">
                          <a:latin typeface="仿宋" panose="02010609060101010101" pitchFamily="49" charset="-122"/>
                          <a:ea typeface="仿宋" panose="02010609060101010101" pitchFamily="49" charset="-122"/>
                        </a:rPr>
                        <a:t>魏博</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0287834"/>
                  </a:ext>
                </a:extLst>
              </a:tr>
              <a:tr h="370840">
                <a:tc>
                  <a:txBody>
                    <a:bodyPr/>
                    <a:lstStyle/>
                    <a:p>
                      <a:pPr algn="ctr"/>
                      <a:r>
                        <a:rPr lang="zh-CN" altLang="en-US" dirty="0">
                          <a:latin typeface="仿宋" panose="02010609060101010101" pitchFamily="49" charset="-122"/>
                          <a:ea typeface="仿宋" panose="02010609060101010101" pitchFamily="49" charset="-122"/>
                        </a:rPr>
                        <a:t>噪声分析</a:t>
                      </a:r>
                    </a:p>
                  </a:txBody>
                  <a:tcPr>
                    <a:lnR w="12700" cap="flat" cmpd="sng" algn="ctr">
                      <a:solidFill>
                        <a:schemeClr val="tx1"/>
                      </a:solidFill>
                      <a:prstDash val="solid"/>
                      <a:round/>
                      <a:headEnd type="none" w="med" len="med"/>
                      <a:tailEnd type="none" w="med" len="med"/>
                    </a:lnR>
                  </a:tcPr>
                </a:tc>
                <a:tc>
                  <a:txBody>
                    <a:bodyPr/>
                    <a:lstStyle/>
                    <a:p>
                      <a:pPr algn="ctr"/>
                      <a:r>
                        <a:rPr lang="zh-CN" altLang="en-US" dirty="0">
                          <a:latin typeface="仿宋" panose="02010609060101010101" pitchFamily="49" charset="-122"/>
                          <a:ea typeface="仿宋" panose="02010609060101010101" pitchFamily="49" charset="-122"/>
                        </a:rPr>
                        <a:t>崔芷豪、王诗雅、王鹏睿、王瑞鑫</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04891123"/>
                  </a:ext>
                </a:extLst>
              </a:tr>
              <a:tr h="370840">
                <a:tc>
                  <a:txBody>
                    <a:bodyPr/>
                    <a:lstStyle/>
                    <a:p>
                      <a:pPr algn="ctr"/>
                      <a:r>
                        <a:rPr lang="en-US" altLang="zh-CN" dirty="0">
                          <a:latin typeface="仿宋" panose="02010609060101010101" pitchFamily="49" charset="-122"/>
                          <a:ea typeface="仿宋" panose="02010609060101010101" pitchFamily="49" charset="-122"/>
                        </a:rPr>
                        <a:t>PPT</a:t>
                      </a:r>
                      <a:r>
                        <a:rPr lang="zh-CN" altLang="en-US" dirty="0">
                          <a:latin typeface="仿宋" panose="02010609060101010101" pitchFamily="49" charset="-122"/>
                          <a:ea typeface="仿宋" panose="02010609060101010101" pitchFamily="49" charset="-122"/>
                        </a:rPr>
                        <a:t>制作</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dirty="0">
                          <a:latin typeface="仿宋" panose="02010609060101010101" pitchFamily="49" charset="-122"/>
                          <a:ea typeface="仿宋" panose="02010609060101010101" pitchFamily="49" charset="-122"/>
                        </a:rPr>
                        <a:t>张智雄、高靖博</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9971205"/>
                  </a:ext>
                </a:extLst>
              </a:tr>
            </a:tbl>
          </a:graphicData>
        </a:graphic>
      </p:graphicFrame>
    </p:spTree>
    <p:extLst>
      <p:ext uri="{BB962C8B-B14F-4D97-AF65-F5344CB8AC3E}">
        <p14:creationId xmlns:p14="http://schemas.microsoft.com/office/powerpoint/2010/main" val="3300760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EAC8E7-79CA-8BD2-5A05-DB9963A79250}"/>
              </a:ext>
            </a:extLst>
          </p:cNvPr>
          <p:cNvSpPr>
            <a:spLocks noGrp="1"/>
          </p:cNvSpPr>
          <p:nvPr>
            <p:ph type="ctrTitle"/>
          </p:nvPr>
        </p:nvSpPr>
        <p:spPr>
          <a:xfrm>
            <a:off x="1350065" y="2520235"/>
            <a:ext cx="9144000" cy="1045369"/>
          </a:xfrm>
        </p:spPr>
        <p:txBody>
          <a:bodyPr>
            <a:normAutofit/>
          </a:bodyPr>
          <a:lstStyle/>
          <a:p>
            <a:r>
              <a:rPr lang="zh-CN" altLang="en-US" b="1" dirty="0">
                <a:latin typeface="华文楷体" panose="02010600040101010101" pitchFamily="2" charset="-122"/>
                <a:ea typeface="华文楷体" panose="02010600040101010101" pitchFamily="2" charset="-122"/>
              </a:rPr>
              <a:t>请各位老师批评指正</a:t>
            </a:r>
          </a:p>
        </p:txBody>
      </p:sp>
      <p:sp>
        <p:nvSpPr>
          <p:cNvPr id="4" name="副标题 2">
            <a:extLst>
              <a:ext uri="{FF2B5EF4-FFF2-40B4-BE49-F238E27FC236}">
                <a16:creationId xmlns:a16="http://schemas.microsoft.com/office/drawing/2014/main" id="{8567980A-A3AC-0B39-C789-0046B8CCF76A}"/>
              </a:ext>
            </a:extLst>
          </p:cNvPr>
          <p:cNvSpPr>
            <a:spLocks noGrp="1"/>
          </p:cNvSpPr>
          <p:nvPr>
            <p:ph type="subTitle" idx="1"/>
          </p:nvPr>
        </p:nvSpPr>
        <p:spPr>
          <a:xfrm>
            <a:off x="4643120" y="5735637"/>
            <a:ext cx="9144000" cy="1989306"/>
          </a:xfrm>
        </p:spPr>
        <p:txBody>
          <a:bodyPr>
            <a:normAutofit/>
          </a:bodyPr>
          <a:lstStyle/>
          <a:p>
            <a:pPr>
              <a:spcAft>
                <a:spcPts val="1200"/>
              </a:spcAft>
            </a:pPr>
            <a:r>
              <a:rPr lang="zh-CN" altLang="en-US" b="1" dirty="0">
                <a:latin typeface="华文楷体" panose="02010600040101010101" pitchFamily="2" charset="-122"/>
                <a:ea typeface="华文楷体" panose="02010600040101010101" pitchFamily="2" charset="-122"/>
              </a:rPr>
              <a:t>项目完成人：张智雄 崔芷豪 魏    博 王诗雅 </a:t>
            </a:r>
            <a:endParaRPr lang="en-US" altLang="zh-CN" b="1" dirty="0">
              <a:latin typeface="华文楷体" panose="02010600040101010101" pitchFamily="2" charset="-122"/>
              <a:ea typeface="华文楷体" panose="02010600040101010101" pitchFamily="2" charset="-122"/>
            </a:endParaRPr>
          </a:p>
          <a:p>
            <a:pPr>
              <a:spcAft>
                <a:spcPts val="1200"/>
              </a:spcAft>
            </a:pPr>
            <a:r>
              <a:rPr lang="en-US" altLang="zh-CN" b="1" dirty="0">
                <a:latin typeface="华文楷体" panose="02010600040101010101" pitchFamily="2" charset="-122"/>
                <a:ea typeface="华文楷体" panose="02010600040101010101" pitchFamily="2" charset="-122"/>
              </a:rPr>
              <a:t>		</a:t>
            </a:r>
            <a:r>
              <a:rPr lang="zh-CN" altLang="en-US" b="1" dirty="0">
                <a:latin typeface="华文楷体" panose="02010600040101010101" pitchFamily="2" charset="-122"/>
                <a:ea typeface="华文楷体" panose="02010600040101010101" pitchFamily="2" charset="-122"/>
              </a:rPr>
              <a:t>柳相旭 王鹏睿 王瑞鑫 高靖博</a:t>
            </a:r>
            <a:endParaRPr lang="en-US" altLang="zh-CN"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99401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a:xfrm>
            <a:off x="236569" y="73406"/>
            <a:ext cx="2390517" cy="913566"/>
          </a:xfrm>
        </p:spPr>
        <p:txBody>
          <a:bodyPr vert="horz" lIns="91440" tIns="45720" rIns="91440" bIns="45720" rtlCol="0" anchor="ctr">
            <a:normAutofit/>
          </a:bodyPr>
          <a:lstStyle/>
          <a:p>
            <a:pPr eaLnBrk="1" hangingPunct="1"/>
            <a:r>
              <a:rPr lang="zh-CN" altLang="en-US" sz="2800" b="1" u="sng"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项目背景</a:t>
            </a:r>
          </a:p>
        </p:txBody>
      </p:sp>
      <p:sp>
        <p:nvSpPr>
          <p:cNvPr id="2" name="Rectangle 33">
            <a:extLst>
              <a:ext uri="{FF2B5EF4-FFF2-40B4-BE49-F238E27FC236}">
                <a16:creationId xmlns:a16="http://schemas.microsoft.com/office/drawing/2014/main" id="{CF6BDB34-17CD-0025-9B36-EFF415D56BCD}"/>
              </a:ext>
            </a:extLst>
          </p:cNvPr>
          <p:cNvSpPr/>
          <p:nvPr/>
        </p:nvSpPr>
        <p:spPr>
          <a:xfrm>
            <a:off x="769620" y="986972"/>
            <a:ext cx="8900160" cy="920573"/>
          </a:xfrm>
          <a:prstGeom prst="rect">
            <a:avLst/>
          </a:prstGeom>
        </p:spPr>
        <p:txBody>
          <a:bodyPr wrap="square">
            <a:spAutoFit/>
          </a:bodyPr>
          <a:lstStyle/>
          <a:p>
            <a:pPr>
              <a:lnSpc>
                <a:spcPct val="150000"/>
              </a:lnSpc>
              <a:defRPr/>
            </a:pPr>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背景</a:t>
            </a:r>
            <a:endParaRPr lang="en-US" altLang="zh-CN"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在恒星背景下，检测空间暗弱目标是空间事件检测，空间态势感知的基础。</a:t>
            </a:r>
          </a:p>
        </p:txBody>
      </p:sp>
      <mc:AlternateContent xmlns:mc="http://schemas.openxmlformats.org/markup-compatibility/2006" xmlns:a14="http://schemas.microsoft.com/office/drawing/2010/main">
        <mc:Choice Requires="a14">
          <p:sp>
            <p:nvSpPr>
              <p:cNvPr id="3" name="Rectangle 33">
                <a:extLst>
                  <a:ext uri="{FF2B5EF4-FFF2-40B4-BE49-F238E27FC236}">
                    <a16:creationId xmlns:a16="http://schemas.microsoft.com/office/drawing/2014/main" id="{4C777487-F982-55C5-5BCC-53D2C2CF161A}"/>
                  </a:ext>
                </a:extLst>
              </p:cNvPr>
              <p:cNvSpPr/>
              <p:nvPr/>
            </p:nvSpPr>
            <p:spPr>
              <a:xfrm>
                <a:off x="769620" y="2047216"/>
                <a:ext cx="10073640" cy="920573"/>
              </a:xfrm>
              <a:prstGeom prst="rect">
                <a:avLst/>
              </a:prstGeom>
            </p:spPr>
            <p:txBody>
              <a:bodyPr wrap="square">
                <a:spAutoFit/>
              </a:bodyPr>
              <a:lstStyle/>
              <a:p>
                <a:pPr>
                  <a:lnSpc>
                    <a:spcPct val="150000"/>
                  </a:lnSpc>
                  <a:defRPr/>
                </a:pPr>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输入条件</a:t>
                </a:r>
                <a:endParaRPr lang="en-US" altLang="zh-CN"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平台姿势不动下拍摄的图像序列，目标在图像中运动速度为</a:t>
                </a:r>
                <a14:m>
                  <m:oMath xmlns:m="http://schemas.openxmlformats.org/officeDocument/2006/math">
                    <m:r>
                      <a:rPr lang="en-US"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1−4</m:t>
                    </m:r>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像素</a:t>
                </a:r>
                <a:r>
                  <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帧，亮度变化</a:t>
                </a:r>
                <a14:m>
                  <m:oMath xmlns:m="http://schemas.openxmlformats.org/officeDocument/2006/math">
                    <m:r>
                      <a:rPr lang="en-US"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+/−15%</m:t>
                    </m:r>
                  </m:oMath>
                </a14:m>
                <a:endPar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mc:Choice>
        <mc:Fallback xmlns="">
          <p:sp>
            <p:nvSpPr>
              <p:cNvPr id="3" name="Rectangle 33">
                <a:extLst>
                  <a:ext uri="{FF2B5EF4-FFF2-40B4-BE49-F238E27FC236}">
                    <a16:creationId xmlns:a16="http://schemas.microsoft.com/office/drawing/2014/main" id="{4C777487-F982-55C5-5BCC-53D2C2CF161A}"/>
                  </a:ext>
                </a:extLst>
              </p:cNvPr>
              <p:cNvSpPr>
                <a:spLocks noRot="1" noChangeAspect="1" noMove="1" noResize="1" noEditPoints="1" noAdjustHandles="1" noChangeArrowheads="1" noChangeShapeType="1" noTextEdit="1"/>
              </p:cNvSpPr>
              <p:nvPr/>
            </p:nvSpPr>
            <p:spPr>
              <a:xfrm>
                <a:off x="769620" y="2047216"/>
                <a:ext cx="10073640" cy="920573"/>
              </a:xfrm>
              <a:prstGeom prst="rect">
                <a:avLst/>
              </a:prstGeom>
              <a:blipFill>
                <a:blip r:embed="rId3"/>
                <a:stretch>
                  <a:fillRect l="-605" b="-9934"/>
                </a:stretch>
              </a:blipFill>
            </p:spPr>
            <p:txBody>
              <a:bodyPr/>
              <a:lstStyle/>
              <a:p>
                <a:r>
                  <a:rPr lang="zh-CN" altLang="en-US">
                    <a:noFill/>
                  </a:rPr>
                  <a:t> </a:t>
                </a:r>
              </a:p>
            </p:txBody>
          </p:sp>
        </mc:Fallback>
      </mc:AlternateContent>
      <p:sp>
        <p:nvSpPr>
          <p:cNvPr id="4" name="Rectangle 33">
            <a:extLst>
              <a:ext uri="{FF2B5EF4-FFF2-40B4-BE49-F238E27FC236}">
                <a16:creationId xmlns:a16="http://schemas.microsoft.com/office/drawing/2014/main" id="{4C7C77CA-384D-4EB2-A436-F5069C96C7F9}"/>
              </a:ext>
            </a:extLst>
          </p:cNvPr>
          <p:cNvSpPr/>
          <p:nvPr/>
        </p:nvSpPr>
        <p:spPr>
          <a:xfrm>
            <a:off x="769620" y="3182596"/>
            <a:ext cx="9563100" cy="1336071"/>
          </a:xfrm>
          <a:prstGeom prst="rect">
            <a:avLst/>
          </a:prstGeom>
        </p:spPr>
        <p:txBody>
          <a:bodyPr wrap="square">
            <a:spAutoFit/>
          </a:bodyPr>
          <a:lstStyle/>
          <a:p>
            <a:pPr>
              <a:lnSpc>
                <a:spcPct val="150000"/>
              </a:lnSpc>
              <a:defRPr/>
            </a:pPr>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输出要求</a:t>
            </a:r>
            <a:endParaRPr lang="en-US" altLang="zh-CN"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检测目标，标记目标运动轨迹，进行实验数据分析（不同噪声能量条件下的检测性能，检测时间延时）</a:t>
            </a:r>
          </a:p>
        </p:txBody>
      </p:sp>
      <mc:AlternateContent xmlns:mc="http://schemas.openxmlformats.org/markup-compatibility/2006" xmlns:a14="http://schemas.microsoft.com/office/drawing/2010/main">
        <mc:Choice Requires="a14">
          <p:sp>
            <p:nvSpPr>
              <p:cNvPr id="6" name="TextBox 2">
                <a:extLst>
                  <a:ext uri="{FF2B5EF4-FFF2-40B4-BE49-F238E27FC236}">
                    <a16:creationId xmlns:a16="http://schemas.microsoft.com/office/drawing/2014/main" id="{3C22D50E-377A-D90F-ED84-4A7720B1E7A8}"/>
                  </a:ext>
                </a:extLst>
              </p:cNvPr>
              <p:cNvSpPr txBox="1"/>
              <p:nvPr/>
            </p:nvSpPr>
            <p:spPr>
              <a:xfrm>
                <a:off x="769620" y="4733474"/>
                <a:ext cx="9898380" cy="1751570"/>
              </a:xfrm>
              <a:prstGeom prst="rect">
                <a:avLst/>
              </a:prstGeom>
              <a:noFill/>
            </p:spPr>
            <p:txBody>
              <a:bodyPr wrap="square" lIns="72000" rIns="72000">
                <a:spAutoFit/>
              </a:bodyPr>
              <a:lstStyle/>
              <a:p>
                <a:pPr>
                  <a:lnSpc>
                    <a:spcPct val="150000"/>
                  </a:lnSpc>
                  <a:defRPr/>
                </a:pPr>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可用的已知条件</a:t>
                </a:r>
                <a:endParaRPr lang="en-US" altLang="zh-CN"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p"/>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运动速度上，恒星几乎静止，目标低速运动，噪声随机运动</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p"/>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亮度上，恒星</a:t>
                </a:r>
                <a14:m>
                  <m:oMath xmlns:m="http://schemas.openxmlformats.org/officeDocument/2006/math">
                    <m:r>
                      <a:rPr lang="en-US"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&gt;&gt;&gt;&gt;</m:t>
                    </m:r>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目标</a:t>
                </a:r>
                <a14:m>
                  <m:oMath xmlns:m="http://schemas.openxmlformats.org/officeDocument/2006/math">
                    <m:r>
                      <a:rPr lang="en-US"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&gt;</m:t>
                    </m:r>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噪声。如果噪声过大，会导致噪声亮度大于目标</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p"/>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运动轨迹上，目标的运动轨迹高度近似直线</a:t>
                </a:r>
              </a:p>
            </p:txBody>
          </p:sp>
        </mc:Choice>
        <mc:Fallback xmlns="">
          <p:sp>
            <p:nvSpPr>
              <p:cNvPr id="6" name="TextBox 2">
                <a:extLst>
                  <a:ext uri="{FF2B5EF4-FFF2-40B4-BE49-F238E27FC236}">
                    <a16:creationId xmlns:a16="http://schemas.microsoft.com/office/drawing/2014/main" id="{3C22D50E-377A-D90F-ED84-4A7720B1E7A8}"/>
                  </a:ext>
                </a:extLst>
              </p:cNvPr>
              <p:cNvSpPr txBox="1">
                <a:spLocks noRot="1" noChangeAspect="1" noMove="1" noResize="1" noEditPoints="1" noAdjustHandles="1" noChangeArrowheads="1" noChangeShapeType="1" noTextEdit="1"/>
              </p:cNvSpPr>
              <p:nvPr/>
            </p:nvSpPr>
            <p:spPr>
              <a:xfrm>
                <a:off x="769620" y="4733474"/>
                <a:ext cx="9898380" cy="1751570"/>
              </a:xfrm>
              <a:prstGeom prst="rect">
                <a:avLst/>
              </a:prstGeom>
              <a:blipFill>
                <a:blip r:embed="rId4"/>
                <a:stretch>
                  <a:fillRect l="-800" b="-4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18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a:xfrm>
            <a:off x="236569" y="73406"/>
            <a:ext cx="2390517" cy="913566"/>
          </a:xfrm>
        </p:spPr>
        <p:txBody>
          <a:bodyPr vert="horz" lIns="91440" tIns="45720" rIns="91440" bIns="45720" rtlCol="0" anchor="ctr">
            <a:normAutofit/>
          </a:bodyPr>
          <a:lstStyle/>
          <a:p>
            <a:pPr eaLnBrk="1" hangingPunct="1"/>
            <a:r>
              <a:rPr lang="zh-CN" altLang="en-US" sz="2800" b="1" u="sng"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项目基本算法介绍</a:t>
            </a:r>
          </a:p>
        </p:txBody>
      </p:sp>
      <mc:AlternateContent xmlns:mc="http://schemas.openxmlformats.org/markup-compatibility/2006" xmlns:a14="http://schemas.microsoft.com/office/drawing/2010/main">
        <mc:Choice Requires="a14">
          <p:sp>
            <p:nvSpPr>
              <p:cNvPr id="5" name="TextBox 2"/>
              <p:cNvSpPr txBox="1"/>
              <p:nvPr/>
            </p:nvSpPr>
            <p:spPr>
              <a:xfrm>
                <a:off x="233473" y="1709805"/>
                <a:ext cx="3856460" cy="3398174"/>
              </a:xfrm>
              <a:prstGeom prst="rect">
                <a:avLst/>
              </a:prstGeom>
              <a:noFill/>
            </p:spPr>
            <p:txBody>
              <a:bodyPr wrap="square" lIns="72000" rIns="72000">
                <a:spAutoFit/>
              </a:bodyPr>
              <a:lstStyle/>
              <a:p>
                <a:pPr>
                  <a:lnSpc>
                    <a:spcPct val="150000"/>
                  </a:lnSpc>
                  <a:spcAft>
                    <a:spcPts val="600"/>
                  </a:spcAft>
                  <a:defRPr/>
                </a:pPr>
                <a:r>
                  <a:rPr lang="zh-CN" altLang="en-US" sz="2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算法基本流程</a:t>
                </a:r>
                <a:endParaRPr lang="en-US" altLang="zh-CN" sz="24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spcAft>
                    <a:spcPts val="600"/>
                  </a:spcAft>
                  <a:buFont typeface="Wingdings" panose="05000000000000000000" pitchFamily="2" charset="2"/>
                  <a:buChar char="p"/>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从指定目录加载图像。</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spcAft>
                    <a:spcPts val="600"/>
                  </a:spcAft>
                  <a:buFont typeface="Wingdings" panose="05000000000000000000" pitchFamily="2" charset="2"/>
                  <a:buChar char="p"/>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使用前</a:t>
                </a:r>
                <a14:m>
                  <m:oMath xmlns:m="http://schemas.openxmlformats.org/officeDocument/2006/math">
                    <m:r>
                      <a:rPr lang="zh-CN" altLang="en-US"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 </m:t>
                    </m:r>
                    <m:r>
                      <a:rPr lang="en-US" altLang="zh-CN" i="1" kern="0" dirty="0" smtClean="0">
                        <a:solidFill>
                          <a:schemeClr val="tx1">
                            <a:lumMod val="75000"/>
                            <a:lumOff val="25000"/>
                          </a:schemeClr>
                        </a:solidFill>
                        <a:latin typeface="Cambria Math" panose="02040503050406030204" pitchFamily="18" charset="0"/>
                        <a:ea typeface="微软雅黑" panose="020B0503020204020204" pitchFamily="34" charset="-122"/>
                        <a:sym typeface="微软雅黑" panose="020B0503020204020204" pitchFamily="34" charset="-122"/>
                      </a:rPr>
                      <m:t>𝑛</m:t>
                    </m:r>
                  </m:oMath>
                </a14:m>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帧进行目标检测，得到初始的目标区域。</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spcAft>
                    <a:spcPts val="600"/>
                  </a:spcAft>
                  <a:buFont typeface="Wingdings" panose="05000000000000000000" pitchFamily="2" charset="2"/>
                  <a:buChar char="p"/>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对检测到的目标进行跟踪，并可视化跟踪结果。</a:t>
                </a:r>
                <a:endParaRPr lang="en-US" altLang="zh-CN"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spcAft>
                    <a:spcPts val="600"/>
                  </a:spcAft>
                  <a:buFont typeface="Wingdings" panose="05000000000000000000" pitchFamily="2" charset="2"/>
                  <a:buChar char="p"/>
                  <a:defRPr/>
                </a:pP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保存最终的轨迹图像。</a:t>
                </a:r>
              </a:p>
            </p:txBody>
          </p:sp>
        </mc:Choice>
        <mc:Fallback xmlns="">
          <p:sp>
            <p:nvSpPr>
              <p:cNvPr id="5" name="TextBox 2"/>
              <p:cNvSpPr txBox="1">
                <a:spLocks noRot="1" noChangeAspect="1" noMove="1" noResize="1" noEditPoints="1" noAdjustHandles="1" noChangeArrowheads="1" noChangeShapeType="1" noTextEdit="1"/>
              </p:cNvSpPr>
              <p:nvPr/>
            </p:nvSpPr>
            <p:spPr>
              <a:xfrm>
                <a:off x="233473" y="1709805"/>
                <a:ext cx="3856460" cy="3398174"/>
              </a:xfrm>
              <a:prstGeom prst="rect">
                <a:avLst/>
              </a:prstGeom>
              <a:blipFill>
                <a:blip r:embed="rId3"/>
                <a:stretch>
                  <a:fillRect l="-2844" r="-1422" b="-1792"/>
                </a:stretch>
              </a:blipFill>
            </p:spPr>
            <p:txBody>
              <a:bodyPr/>
              <a:lstStyle/>
              <a:p>
                <a:r>
                  <a:rPr lang="zh-CN" altLang="en-US">
                    <a:noFill/>
                  </a:rPr>
                  <a:t> </a:t>
                </a:r>
              </a:p>
            </p:txBody>
          </p:sp>
        </mc:Fallback>
      </mc:AlternateContent>
      <p:graphicFrame>
        <p:nvGraphicFramePr>
          <p:cNvPr id="7268" name="文本框 3">
            <a:extLst>
              <a:ext uri="{FF2B5EF4-FFF2-40B4-BE49-F238E27FC236}">
                <a16:creationId xmlns:a16="http://schemas.microsoft.com/office/drawing/2014/main" id="{95FD12D4-BA46-1088-F223-5CCC9AC12353}"/>
              </a:ext>
            </a:extLst>
          </p:cNvPr>
          <p:cNvGraphicFramePr/>
          <p:nvPr>
            <p:extLst>
              <p:ext uri="{D42A27DB-BD31-4B8C-83A1-F6EECF244321}">
                <p14:modId xmlns:p14="http://schemas.microsoft.com/office/powerpoint/2010/main" val="350498023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0748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vert="horz" lIns="91440" tIns="45720" rIns="91440" bIns="45720" rtlCol="0" anchor="ctr">
            <a:normAutofit/>
          </a:bodyPr>
          <a:lstStyle/>
          <a:p>
            <a:pPr eaLnBrk="1" hangingPunct="1"/>
            <a:r>
              <a:rPr lang="zh-CN" altLang="en-US" sz="3600" b="1"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图像预处理</a:t>
            </a:r>
          </a:p>
        </p:txBody>
      </p:sp>
      <p:sp>
        <p:nvSpPr>
          <p:cNvPr id="8" name="Rectangle 33"/>
          <p:cNvSpPr/>
          <p:nvPr/>
        </p:nvSpPr>
        <p:spPr>
          <a:xfrm>
            <a:off x="838200" y="1929384"/>
            <a:ext cx="10515600" cy="4251960"/>
          </a:xfrm>
          <a:prstGeom prst="rect">
            <a:avLst/>
          </a:prstGeom>
        </p:spPr>
        <p:txBody>
          <a:bodyPr vert="horz" lIns="91440" tIns="45720" rIns="91440" bIns="45720" rtlCol="0">
            <a:normAutofit lnSpcReduction="10000"/>
          </a:bodyPr>
          <a:lstStyle/>
          <a:p>
            <a:pPr defTabSz="914400">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算法流程：</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从指定目录加载图像，并转为灰度图，并以 </a:t>
            </a:r>
            <a:r>
              <a:rPr lang="en-US" altLang="zh-CN" sz="2200" dirty="0">
                <a:latin typeface="仿宋" panose="02010609060101010101" pitchFamily="49" charset="-122"/>
                <a:ea typeface="仿宋" panose="02010609060101010101" pitchFamily="49" charset="-122"/>
                <a:sym typeface="微软雅黑" panose="020B0503020204020204" pitchFamily="34" charset="-122"/>
              </a:rPr>
              <a:t>NumPy </a:t>
            </a:r>
            <a:r>
              <a:rPr lang="zh-CN" altLang="en-US" sz="2200" dirty="0">
                <a:latin typeface="仿宋" panose="02010609060101010101" pitchFamily="49" charset="-122"/>
                <a:ea typeface="仿宋" panose="02010609060101010101" pitchFamily="49" charset="-122"/>
                <a:sym typeface="微软雅黑" panose="020B0503020204020204" pitchFamily="34" charset="-122"/>
              </a:rPr>
              <a:t>数组的形式存储。</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通过对输入的图像列表进行平均计算获得背景图像。使用</a:t>
            </a:r>
            <a:r>
              <a:rPr lang="en-US" altLang="zh-CN" sz="2200" dirty="0">
                <a:latin typeface="仿宋" panose="02010609060101010101" pitchFamily="49" charset="-122"/>
                <a:ea typeface="仿宋" panose="02010609060101010101" pitchFamily="49" charset="-122"/>
                <a:sym typeface="微软雅黑" panose="020B0503020204020204" pitchFamily="34" charset="-122"/>
              </a:rPr>
              <a:t>NumPy</a:t>
            </a:r>
            <a:r>
              <a:rPr lang="zh-CN" altLang="en-US" sz="2200" dirty="0">
                <a:latin typeface="仿宋" panose="02010609060101010101" pitchFamily="49" charset="-122"/>
                <a:ea typeface="仿宋" panose="02010609060101010101" pitchFamily="49" charset="-122"/>
                <a:sym typeface="微软雅黑" panose="020B0503020204020204" pitchFamily="34" charset="-122"/>
              </a:rPr>
              <a:t>库的</a:t>
            </a:r>
            <a:r>
              <a:rPr lang="en-US" altLang="zh-CN" sz="2200" dirty="0">
                <a:latin typeface="仿宋" panose="02010609060101010101" pitchFamily="49" charset="-122"/>
                <a:ea typeface="仿宋" panose="02010609060101010101" pitchFamily="49" charset="-122"/>
                <a:sym typeface="微软雅黑" panose="020B0503020204020204" pitchFamily="34" charset="-122"/>
              </a:rPr>
              <a:t>array</a:t>
            </a:r>
            <a:r>
              <a:rPr lang="zh-CN" altLang="en-US" sz="2200" dirty="0">
                <a:latin typeface="仿宋" panose="02010609060101010101" pitchFamily="49" charset="-122"/>
                <a:ea typeface="仿宋" panose="02010609060101010101" pitchFamily="49" charset="-122"/>
                <a:sym typeface="微软雅黑" panose="020B0503020204020204" pitchFamily="34" charset="-122"/>
              </a:rPr>
              <a:t>数据类型和</a:t>
            </a:r>
            <a:r>
              <a:rPr lang="en-US" altLang="zh-CN" sz="2200" dirty="0">
                <a:latin typeface="仿宋" panose="02010609060101010101" pitchFamily="49" charset="-122"/>
                <a:ea typeface="仿宋" panose="02010609060101010101" pitchFamily="49" charset="-122"/>
                <a:sym typeface="微软雅黑" panose="020B0503020204020204" pitchFamily="34" charset="-122"/>
              </a:rPr>
              <a:t>mean</a:t>
            </a:r>
            <a:r>
              <a:rPr lang="zh-CN" altLang="en-US" sz="2200" dirty="0">
                <a:latin typeface="仿宋" panose="02010609060101010101" pitchFamily="49" charset="-122"/>
                <a:ea typeface="仿宋" panose="02010609060101010101" pitchFamily="49" charset="-122"/>
                <a:sym typeface="微软雅黑" panose="020B0503020204020204" pitchFamily="34" charset="-122"/>
              </a:rPr>
              <a:t>函数计算平均，得到</a:t>
            </a:r>
            <a:r>
              <a:rPr lang="en-US" altLang="zh-CN" sz="2200">
                <a:latin typeface="仿宋" panose="02010609060101010101" pitchFamily="49" charset="-122"/>
                <a:ea typeface="仿宋" panose="02010609060101010101" pitchFamily="49" charset="-122"/>
                <a:sym typeface="微软雅黑" panose="020B0503020204020204" pitchFamily="34" charset="-122"/>
              </a:rPr>
              <a:t>uint8</a:t>
            </a:r>
            <a:r>
              <a:rPr lang="zh-CN" altLang="en-US" sz="2200" dirty="0">
                <a:latin typeface="仿宋" panose="02010609060101010101" pitchFamily="49" charset="-122"/>
                <a:ea typeface="仿宋" panose="02010609060101010101" pitchFamily="49" charset="-122"/>
                <a:sym typeface="微软雅黑" panose="020B0503020204020204" pitchFamily="34" charset="-122"/>
              </a:rPr>
              <a:t>格式的背景。</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然后使用图像减法（即每张图减去背景），以突出图像中的运动目标。</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endParaRPr lang="en-US" altLang="zh-CN" sz="22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defTabSz="914400">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意义：</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运动目标提取：背景减法是检测运动目标的常用技术。通过减去背景，可以从静态场景中提取出运动的物体。</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减少干扰：去掉静止不动的背景，减少了对无关物体的处理负担，专注于目标物体的变化，提升了后续算法的效率和准确性。</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适应动态场景：通过连续帧的背景平均，可以适应噪声变化等小幅动态变化，而不会影响对目标的检测。</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317899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vert="horz" lIns="91440" tIns="45720" rIns="91440" bIns="45720" rtlCol="0" anchor="ctr">
            <a:normAutofit/>
          </a:bodyPr>
          <a:lstStyle/>
          <a:p>
            <a:pPr eaLnBrk="1" hangingPunct="1"/>
            <a:r>
              <a:rPr lang="zh-CN" altLang="en-US" sz="3600" b="1"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目标检测与过滤</a:t>
            </a:r>
          </a:p>
        </p:txBody>
      </p:sp>
      <mc:AlternateContent xmlns:mc="http://schemas.openxmlformats.org/markup-compatibility/2006" xmlns:a14="http://schemas.microsoft.com/office/drawing/2010/main">
        <mc:Choice Requires="a14">
          <p:sp>
            <p:nvSpPr>
              <p:cNvPr id="8" name="Rectangle 33"/>
              <p:cNvSpPr/>
              <p:nvPr/>
            </p:nvSpPr>
            <p:spPr>
              <a:xfrm>
                <a:off x="838200" y="1929384"/>
                <a:ext cx="10515600" cy="4251960"/>
              </a:xfrm>
              <a:prstGeom prst="rect">
                <a:avLst/>
              </a:prstGeom>
            </p:spPr>
            <p:txBody>
              <a:bodyPr vert="horz" lIns="91440" tIns="45720" rIns="91440" bIns="45720" rtlCol="0">
                <a:normAutofit fontScale="92500"/>
              </a:bodyPr>
              <a:lstStyle/>
              <a:p>
                <a:pPr defTabSz="914400">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算法流程：</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使用前 </a:t>
                </a:r>
                <a14:m>
                  <m:oMath xmlns:m="http://schemas.openxmlformats.org/officeDocument/2006/math">
                    <m:r>
                      <a:rPr lang="en-US" altLang="zh-CN" sz="2200" i="1" dirty="0" smtClean="0">
                        <a:latin typeface="Cambria Math" panose="02040503050406030204" pitchFamily="18" charset="0"/>
                        <a:ea typeface="仿宋" panose="02010609060101010101" pitchFamily="49" charset="-122"/>
                        <a:sym typeface="微软雅黑" panose="020B0503020204020204" pitchFamily="34" charset="-122"/>
                      </a:rPr>
                      <m:t>𝑛</m:t>
                    </m:r>
                    <m:r>
                      <a:rPr lang="en-US" altLang="zh-CN" sz="2200" i="1" dirty="0" smtClean="0">
                        <a:latin typeface="Cambria Math" panose="02040503050406030204" pitchFamily="18" charset="0"/>
                        <a:ea typeface="仿宋" panose="02010609060101010101" pitchFamily="49" charset="-122"/>
                        <a:sym typeface="微软雅黑" panose="020B0503020204020204" pitchFamily="34" charset="-122"/>
                      </a:rPr>
                      <m:t>_</m:t>
                    </m:r>
                    <m:r>
                      <a:rPr lang="en-US" altLang="zh-CN" sz="2200" i="1" dirty="0" smtClean="0">
                        <a:latin typeface="Cambria Math" panose="02040503050406030204" pitchFamily="18" charset="0"/>
                        <a:ea typeface="仿宋" panose="02010609060101010101" pitchFamily="49" charset="-122"/>
                        <a:sym typeface="微软雅黑" panose="020B0503020204020204" pitchFamily="34" charset="-122"/>
                      </a:rPr>
                      <m:t>𝑓𝑟𝑎𝑚𝑒𝑠</m:t>
                    </m:r>
                  </m:oMath>
                </a14:m>
                <a:r>
                  <a:rPr lang="en-US" altLang="zh-CN" sz="2200" dirty="0">
                    <a:latin typeface="仿宋" panose="02010609060101010101" pitchFamily="49" charset="-122"/>
                    <a:ea typeface="仿宋" panose="02010609060101010101" pitchFamily="49" charset="-122"/>
                    <a:sym typeface="微软雅黑" panose="020B0503020204020204" pitchFamily="34" charset="-122"/>
                  </a:rPr>
                  <a:t> </a:t>
                </a:r>
                <a:r>
                  <a:rPr lang="zh-CN" altLang="en-US" sz="2200" dirty="0">
                    <a:latin typeface="仿宋" panose="02010609060101010101" pitchFamily="49" charset="-122"/>
                    <a:ea typeface="仿宋" panose="02010609060101010101" pitchFamily="49" charset="-122"/>
                    <a:sym typeface="微软雅黑" panose="020B0503020204020204" pitchFamily="34" charset="-122"/>
                  </a:rPr>
                  <a:t>帧（</a:t>
                </a:r>
                <a:r>
                  <a:rPr lang="en-US" altLang="zh-CN" sz="2200" dirty="0">
                    <a:ea typeface="仿宋" panose="02010609060101010101" pitchFamily="49" charset="-122"/>
                    <a:sym typeface="微软雅黑" panose="020B0503020204020204" pitchFamily="34" charset="-122"/>
                  </a:rPr>
                  <a:t> </a:t>
                </a:r>
                <a14:m>
                  <m:oMath xmlns:m="http://schemas.openxmlformats.org/officeDocument/2006/math">
                    <m:sSub>
                      <m:sSubPr>
                        <m:ctrlPr>
                          <a:rPr lang="en-US" altLang="zh-CN" sz="2200" i="1" dirty="0">
                            <a:latin typeface="Cambria Math" panose="02040503050406030204" pitchFamily="18" charset="0"/>
                            <a:ea typeface="仿宋" panose="02010609060101010101" pitchFamily="49" charset="-122"/>
                            <a:sym typeface="微软雅黑" panose="020B0503020204020204" pitchFamily="34" charset="-122"/>
                          </a:rPr>
                        </m:ctrlPr>
                      </m:sSubPr>
                      <m:e>
                        <m:r>
                          <a:rPr lang="en-US" altLang="zh-CN" sz="2200" i="1" dirty="0">
                            <a:latin typeface="Cambria Math" panose="02040503050406030204" pitchFamily="18" charset="0"/>
                            <a:ea typeface="仿宋" panose="02010609060101010101" pitchFamily="49" charset="-122"/>
                            <a:sym typeface="微软雅黑" panose="020B0503020204020204" pitchFamily="34" charset="-122"/>
                          </a:rPr>
                          <m:t>𝑛</m:t>
                        </m:r>
                      </m:e>
                      <m:sub>
                        <m:r>
                          <a:rPr lang="en-US" altLang="zh-CN" sz="2200" i="1" dirty="0">
                            <a:latin typeface="Cambria Math" panose="02040503050406030204" pitchFamily="18" charset="0"/>
                            <a:ea typeface="仿宋" panose="02010609060101010101" pitchFamily="49" charset="-122"/>
                            <a:sym typeface="微软雅黑" panose="020B0503020204020204" pitchFamily="34" charset="-122"/>
                          </a:rPr>
                          <m:t>𝑓𝑟𝑎𝑚𝑒</m:t>
                        </m:r>
                        <m:r>
                          <a:rPr lang="en-US" altLang="zh-CN" sz="2200" i="1" dirty="0" smtClean="0">
                            <a:latin typeface="Cambria Math" panose="02040503050406030204" pitchFamily="18" charset="0"/>
                            <a:ea typeface="仿宋" panose="02010609060101010101" pitchFamily="49" charset="-122"/>
                            <a:sym typeface="微软雅黑" panose="020B0503020204020204" pitchFamily="34" charset="-122"/>
                          </a:rPr>
                          <m:t>𝑠</m:t>
                        </m:r>
                      </m:sub>
                    </m:sSub>
                    <m:r>
                      <a:rPr lang="en-US" altLang="zh-CN" sz="2200" b="0" i="1" dirty="0" smtClean="0">
                        <a:latin typeface="Cambria Math" panose="02040503050406030204" pitchFamily="18" charset="0"/>
                        <a:ea typeface="仿宋" panose="02010609060101010101" pitchFamily="49" charset="-122"/>
                        <a:sym typeface="微软雅黑" panose="020B0503020204020204" pitchFamily="34" charset="-122"/>
                      </a:rPr>
                      <m:t>=100</m:t>
                    </m:r>
                  </m:oMath>
                </a14:m>
                <a:r>
                  <a:rPr lang="zh-CN" altLang="en-US" sz="2200" dirty="0">
                    <a:latin typeface="仿宋" panose="02010609060101010101" pitchFamily="49" charset="-122"/>
                    <a:ea typeface="仿宋" panose="02010609060101010101" pitchFamily="49" charset="-122"/>
                    <a:sym typeface="微软雅黑" panose="020B0503020204020204" pitchFamily="34" charset="-122"/>
                  </a:rPr>
                  <a:t>）图像，计算背景图像。</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在每一帧的差分图像中检测目标区域，通过边缘检测找出图像中可能的目标轮廓，然后根据轮廓的面积和亮度进行过滤，以获得图像中较大且明亮的目标区域。</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通过目标运动轨迹的平直性、欧氏距离和亮度变化筛选出符合条件的目标，排除非直线运动的目标。</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endParaRPr lang="en-US" altLang="zh-CN" sz="22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defTabSz="914400">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意义：</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去除噪声和小目标：基于面积和亮度的过滤机制能够去除不重要的干扰物体或图像噪声，比如背景中的小反光、阴影等，从而使算法更加精准地定位到真正需要追踪的目标。</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提高检测可靠性：仅保留亮度和面积满足条件的目标区域，可以提升检测的可靠性，确保提取到的都是可能有价值的目标。</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p:txBody>
          </p:sp>
        </mc:Choice>
        <mc:Fallback xmlns="">
          <p:sp>
            <p:nvSpPr>
              <p:cNvPr id="8" name="Rectangle 33"/>
              <p:cNvSpPr>
                <a:spLocks noRot="1" noChangeAspect="1" noMove="1" noResize="1" noEditPoints="1" noAdjustHandles="1" noChangeArrowheads="1" noChangeShapeType="1" noTextEdit="1"/>
              </p:cNvSpPr>
              <p:nvPr/>
            </p:nvSpPr>
            <p:spPr>
              <a:xfrm>
                <a:off x="838200" y="1929384"/>
                <a:ext cx="10515600" cy="4251960"/>
              </a:xfrm>
              <a:prstGeom prst="rect">
                <a:avLst/>
              </a:prstGeom>
              <a:blipFill>
                <a:blip r:embed="rId2"/>
                <a:stretch>
                  <a:fillRect l="-638" t="-1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563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vert="horz" lIns="91440" tIns="45720" rIns="91440" bIns="45720" rtlCol="0" anchor="ctr">
            <a:normAutofit/>
          </a:bodyPr>
          <a:lstStyle/>
          <a:p>
            <a:pPr eaLnBrk="1" hangingPunct="1"/>
            <a:r>
              <a:rPr lang="zh-CN" altLang="en-US" sz="3600" b="1"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目标轨迹检测</a:t>
            </a:r>
          </a:p>
        </p:txBody>
      </p:sp>
      <p:sp>
        <p:nvSpPr>
          <p:cNvPr id="8" name="Rectangle 33"/>
          <p:cNvSpPr/>
          <p:nvPr/>
        </p:nvSpPr>
        <p:spPr>
          <a:xfrm>
            <a:off x="838200" y="1929384"/>
            <a:ext cx="10515600" cy="4251960"/>
          </a:xfrm>
          <a:prstGeom prst="rect">
            <a:avLst/>
          </a:prstGeom>
        </p:spPr>
        <p:txBody>
          <a:bodyPr vert="horz" lIns="91440" tIns="45720" rIns="91440" bIns="45720" rtlCol="0">
            <a:normAutofit fontScale="92500" lnSpcReduction="10000"/>
          </a:bodyPr>
          <a:lstStyle/>
          <a:p>
            <a:pPr defTabSz="914400">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算法流程：</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使用 </a:t>
            </a:r>
            <a:r>
              <a:rPr lang="en-US" altLang="zh-CN" sz="2200" dirty="0">
                <a:latin typeface="仿宋" panose="02010609060101010101" pitchFamily="49" charset="-122"/>
                <a:ea typeface="仿宋" panose="02010609060101010101" pitchFamily="49" charset="-122"/>
                <a:sym typeface="微软雅黑" panose="020B0503020204020204" pitchFamily="34" charset="-122"/>
              </a:rPr>
              <a:t>OpenCV </a:t>
            </a:r>
            <a:r>
              <a:rPr lang="zh-CN" altLang="en-US" sz="2200" dirty="0">
                <a:latin typeface="仿宋" panose="02010609060101010101" pitchFamily="49" charset="-122"/>
                <a:ea typeface="仿宋" panose="02010609060101010101" pitchFamily="49" charset="-122"/>
                <a:sym typeface="微软雅黑" panose="020B0503020204020204" pitchFamily="34" charset="-122"/>
              </a:rPr>
              <a:t>提供的 </a:t>
            </a:r>
            <a:r>
              <a:rPr lang="en-US" altLang="zh-CN" sz="2200" dirty="0">
                <a:latin typeface="仿宋" panose="02010609060101010101" pitchFamily="49" charset="-122"/>
                <a:ea typeface="仿宋" panose="02010609060101010101" pitchFamily="49" charset="-122"/>
                <a:sym typeface="微软雅黑" panose="020B0503020204020204" pitchFamily="34" charset="-122"/>
              </a:rPr>
              <a:t>CSRT </a:t>
            </a:r>
            <a:r>
              <a:rPr lang="zh-CN" altLang="en-US" sz="2200" dirty="0">
                <a:latin typeface="仿宋" panose="02010609060101010101" pitchFamily="49" charset="-122"/>
                <a:ea typeface="仿宋" panose="02010609060101010101" pitchFamily="49" charset="-122"/>
                <a:sym typeface="微软雅黑" panose="020B0503020204020204" pitchFamily="34" charset="-122"/>
              </a:rPr>
              <a:t>跟踪器来初始化跟踪器。跟踪器在图像序列的 </a:t>
            </a:r>
            <a:r>
              <a:rPr lang="en-US" altLang="zh-CN" sz="2200" dirty="0" err="1">
                <a:latin typeface="仿宋" panose="02010609060101010101" pitchFamily="49" charset="-122"/>
                <a:ea typeface="仿宋" panose="02010609060101010101" pitchFamily="49" charset="-122"/>
                <a:sym typeface="微软雅黑" panose="020B0503020204020204" pitchFamily="34" charset="-122"/>
              </a:rPr>
              <a:t>start_frame</a:t>
            </a:r>
            <a:r>
              <a:rPr lang="en-US" altLang="zh-CN" sz="2200" dirty="0">
                <a:latin typeface="仿宋" panose="02010609060101010101" pitchFamily="49" charset="-122"/>
                <a:ea typeface="仿宋" panose="02010609060101010101" pitchFamily="49" charset="-122"/>
                <a:sym typeface="微软雅黑" panose="020B0503020204020204" pitchFamily="34" charset="-122"/>
              </a:rPr>
              <a:t> </a:t>
            </a:r>
            <a:r>
              <a:rPr lang="zh-CN" altLang="en-US" sz="2200" dirty="0">
                <a:latin typeface="仿宋" panose="02010609060101010101" pitchFamily="49" charset="-122"/>
                <a:ea typeface="仿宋" panose="02010609060101010101" pitchFamily="49" charset="-122"/>
                <a:sym typeface="微软雅黑" panose="020B0503020204020204" pitchFamily="34" charset="-122"/>
              </a:rPr>
              <a:t>帧中，以 </a:t>
            </a:r>
            <a:r>
              <a:rPr lang="en-US" altLang="zh-CN" sz="2200" dirty="0" err="1">
                <a:latin typeface="仿宋" panose="02010609060101010101" pitchFamily="49" charset="-122"/>
                <a:ea typeface="仿宋" panose="02010609060101010101" pitchFamily="49" charset="-122"/>
                <a:sym typeface="微软雅黑" panose="020B0503020204020204" pitchFamily="34" charset="-122"/>
              </a:rPr>
              <a:t>initial_coord</a:t>
            </a:r>
            <a:r>
              <a:rPr lang="en-US" altLang="zh-CN" sz="2200" dirty="0">
                <a:latin typeface="仿宋" panose="02010609060101010101" pitchFamily="49" charset="-122"/>
                <a:ea typeface="仿宋" panose="02010609060101010101" pitchFamily="49" charset="-122"/>
                <a:sym typeface="微软雅黑" panose="020B0503020204020204" pitchFamily="34" charset="-122"/>
              </a:rPr>
              <a:t> </a:t>
            </a:r>
            <a:r>
              <a:rPr lang="zh-CN" altLang="en-US" sz="2200" dirty="0">
                <a:latin typeface="仿宋" panose="02010609060101010101" pitchFamily="49" charset="-122"/>
                <a:ea typeface="仿宋" panose="02010609060101010101" pitchFamily="49" charset="-122"/>
                <a:sym typeface="微软雅黑" panose="020B0503020204020204" pitchFamily="34" charset="-122"/>
              </a:rPr>
              <a:t>作为目标区域的初始位置。</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从 </a:t>
            </a:r>
            <a:r>
              <a:rPr lang="en-US" altLang="zh-CN" sz="2200" dirty="0" err="1">
                <a:latin typeface="仿宋" panose="02010609060101010101" pitchFamily="49" charset="-122"/>
                <a:ea typeface="仿宋" panose="02010609060101010101" pitchFamily="49" charset="-122"/>
                <a:sym typeface="微软雅黑" panose="020B0503020204020204" pitchFamily="34" charset="-122"/>
              </a:rPr>
              <a:t>start_frame</a:t>
            </a:r>
            <a:r>
              <a:rPr lang="en-US" altLang="zh-CN" sz="2200" dirty="0">
                <a:latin typeface="仿宋" panose="02010609060101010101" pitchFamily="49" charset="-122"/>
                <a:ea typeface="仿宋" panose="02010609060101010101" pitchFamily="49" charset="-122"/>
                <a:sym typeface="微软雅黑" panose="020B0503020204020204" pitchFamily="34" charset="-122"/>
              </a:rPr>
              <a:t> </a:t>
            </a:r>
            <a:r>
              <a:rPr lang="zh-CN" altLang="en-US" sz="2200" dirty="0">
                <a:latin typeface="仿宋" panose="02010609060101010101" pitchFamily="49" charset="-122"/>
                <a:ea typeface="仿宋" panose="02010609060101010101" pitchFamily="49" charset="-122"/>
                <a:sym typeface="微软雅黑" panose="020B0503020204020204" pitchFamily="34" charset="-122"/>
              </a:rPr>
              <a:t>开始，逐帧读取图像，并更新跟踪器。对于每一帧，调用 </a:t>
            </a:r>
            <a:r>
              <a:rPr lang="en-US" altLang="zh-CN" sz="2200" dirty="0" err="1">
                <a:latin typeface="仿宋" panose="02010609060101010101" pitchFamily="49" charset="-122"/>
                <a:ea typeface="仿宋" panose="02010609060101010101" pitchFamily="49" charset="-122"/>
                <a:sym typeface="微软雅黑" panose="020B0503020204020204" pitchFamily="34" charset="-122"/>
              </a:rPr>
              <a:t>tracker.update</a:t>
            </a:r>
            <a:r>
              <a:rPr lang="en-US" altLang="zh-CN" sz="2200" dirty="0">
                <a:latin typeface="仿宋" panose="02010609060101010101" pitchFamily="49" charset="-122"/>
                <a:ea typeface="仿宋" panose="02010609060101010101" pitchFamily="49" charset="-122"/>
                <a:sym typeface="微软雅黑" panose="020B0503020204020204" pitchFamily="34" charset="-122"/>
              </a:rPr>
              <a:t>()</a:t>
            </a:r>
            <a:r>
              <a:rPr lang="zh-CN" altLang="en-US" sz="2200" dirty="0">
                <a:latin typeface="仿宋" panose="02010609060101010101" pitchFamily="49" charset="-122"/>
                <a:ea typeface="仿宋" panose="02010609060101010101" pitchFamily="49" charset="-122"/>
                <a:sym typeface="微软雅黑" panose="020B0503020204020204" pitchFamily="34" charset="-122"/>
              </a:rPr>
              <a:t>函数获取目标区域（</a:t>
            </a:r>
            <a:r>
              <a:rPr lang="en-US" altLang="zh-CN" sz="2200" dirty="0" err="1">
                <a:latin typeface="仿宋" panose="02010609060101010101" pitchFamily="49" charset="-122"/>
                <a:ea typeface="仿宋" panose="02010609060101010101" pitchFamily="49" charset="-122"/>
                <a:sym typeface="微软雅黑" panose="020B0503020204020204" pitchFamily="34" charset="-122"/>
              </a:rPr>
              <a:t>bbox</a:t>
            </a:r>
            <a:r>
              <a:rPr lang="zh-CN" altLang="en-US" sz="2200" dirty="0">
                <a:latin typeface="仿宋" panose="02010609060101010101" pitchFamily="49" charset="-122"/>
                <a:ea typeface="仿宋" panose="02010609060101010101" pitchFamily="49" charset="-122"/>
                <a:sym typeface="微软雅黑" panose="020B0503020204020204" pitchFamily="34" charset="-122"/>
              </a:rPr>
              <a:t>），如果跟踪成功，则记录目标中心点位置。</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如果跟踪失败，默认使用上一帧的点位置继续绘制轨迹，保证追踪不中断。</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defTabSz="914400">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总结：</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defTabSz="9144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这个函数的目的是在图像序列中跟踪目标，并将跟踪过程可视化为一个视频文件。结合 </a:t>
            </a:r>
            <a:r>
              <a:rPr lang="en-US" altLang="zh-CN" sz="2200" dirty="0">
                <a:latin typeface="仿宋" panose="02010609060101010101" pitchFamily="49" charset="-122"/>
                <a:ea typeface="仿宋" panose="02010609060101010101" pitchFamily="49" charset="-122"/>
                <a:sym typeface="微软雅黑" panose="020B0503020204020204" pitchFamily="34" charset="-122"/>
              </a:rPr>
              <a:t>OpenCV</a:t>
            </a:r>
            <a:r>
              <a:rPr lang="zh-CN" altLang="en-US" sz="2200" dirty="0">
                <a:latin typeface="仿宋" panose="02010609060101010101" pitchFamily="49" charset="-122"/>
                <a:ea typeface="仿宋" panose="02010609060101010101" pitchFamily="49" charset="-122"/>
                <a:sym typeface="微软雅黑" panose="020B0503020204020204" pitchFamily="34" charset="-122"/>
              </a:rPr>
              <a:t>的 </a:t>
            </a:r>
            <a:r>
              <a:rPr lang="en-US" altLang="zh-CN" sz="2200" dirty="0">
                <a:latin typeface="仿宋" panose="02010609060101010101" pitchFamily="49" charset="-122"/>
                <a:ea typeface="仿宋" panose="02010609060101010101" pitchFamily="49" charset="-122"/>
                <a:sym typeface="微软雅黑" panose="020B0503020204020204" pitchFamily="34" charset="-122"/>
              </a:rPr>
              <a:t>CSRT </a:t>
            </a:r>
            <a:r>
              <a:rPr lang="zh-CN" altLang="en-US" sz="2200" dirty="0">
                <a:latin typeface="仿宋" panose="02010609060101010101" pitchFamily="49" charset="-122"/>
                <a:ea typeface="仿宋" panose="02010609060101010101" pitchFamily="49" charset="-122"/>
                <a:sym typeface="微软雅黑" panose="020B0503020204020204" pitchFamily="34" charset="-122"/>
              </a:rPr>
              <a:t>跟踪器用于稳定、准确地跟踪目标，并且通过绘制轨迹线来进一步增强视觉反馈。</a:t>
            </a:r>
            <a:endParaRPr lang="en-US" altLang="zh-CN" sz="22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a:lnSpc>
                <a:spcPct val="90000"/>
              </a:lnSpc>
              <a:spcAft>
                <a:spcPts val="600"/>
              </a:spcAft>
              <a:defRPr/>
            </a:pPr>
            <a:endParaRPr lang="en-US" altLang="zh-CN" sz="22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308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vert="horz" lIns="91440" tIns="45720" rIns="91440" bIns="45720" rtlCol="0" anchor="ctr">
            <a:normAutofit/>
          </a:bodyPr>
          <a:lstStyle/>
          <a:p>
            <a:pPr eaLnBrk="1" hangingPunct="1"/>
            <a:r>
              <a:rPr lang="zh-CN" altLang="en-US" sz="3600" b="1"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结果展示</a:t>
            </a:r>
          </a:p>
        </p:txBody>
      </p:sp>
      <p:pic>
        <p:nvPicPr>
          <p:cNvPr id="3" name="video_new_720p">
            <a:hlinkClick r:id="" action="ppaction://media"/>
            <a:extLst>
              <a:ext uri="{FF2B5EF4-FFF2-40B4-BE49-F238E27FC236}">
                <a16:creationId xmlns:a16="http://schemas.microsoft.com/office/drawing/2014/main" id="{FADB3583-CC03-FA72-77C3-DB892AE404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1718" y="1440050"/>
            <a:ext cx="7848563" cy="5052825"/>
          </a:xfrm>
          <a:prstGeom prst="rect">
            <a:avLst/>
          </a:prstGeom>
        </p:spPr>
      </p:pic>
    </p:spTree>
    <p:extLst>
      <p:ext uri="{BB962C8B-B14F-4D97-AF65-F5344CB8AC3E}">
        <p14:creationId xmlns:p14="http://schemas.microsoft.com/office/powerpoint/2010/main" val="289348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vert="horz" lIns="91440" tIns="45720" rIns="91440" bIns="45720" rtlCol="0" anchor="ctr">
            <a:normAutofit/>
          </a:bodyPr>
          <a:lstStyle/>
          <a:p>
            <a:pPr eaLnBrk="1" hangingPunct="1"/>
            <a:r>
              <a:rPr lang="zh-CN" altLang="en-US" sz="3600" b="1"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噪声分析</a:t>
            </a:r>
          </a:p>
        </p:txBody>
      </p:sp>
      <p:sp>
        <p:nvSpPr>
          <p:cNvPr id="4" name="Rectangle 33">
            <a:extLst>
              <a:ext uri="{FF2B5EF4-FFF2-40B4-BE49-F238E27FC236}">
                <a16:creationId xmlns:a16="http://schemas.microsoft.com/office/drawing/2014/main" id="{4A61D4B3-F963-61D6-CA45-EFB74E48992F}"/>
              </a:ext>
            </a:extLst>
          </p:cNvPr>
          <p:cNvSpPr/>
          <p:nvPr/>
        </p:nvSpPr>
        <p:spPr>
          <a:xfrm>
            <a:off x="838200" y="1465557"/>
            <a:ext cx="10515600" cy="1774600"/>
          </a:xfrm>
          <a:prstGeom prst="rect">
            <a:avLst/>
          </a:prstGeom>
        </p:spPr>
        <p:txBody>
          <a:bodyPr vert="horz" lIns="91440" tIns="45720" rIns="91440" bIns="45720" rtlCol="0">
            <a:normAutofit lnSpcReduction="10000"/>
          </a:bodyPr>
          <a:lstStyle/>
          <a:p>
            <a:pPr defTabSz="914400">
              <a:lnSpc>
                <a:spcPct val="90000"/>
              </a:lnSpc>
              <a:spcAft>
                <a:spcPts val="600"/>
              </a:spcAft>
              <a:defRPr/>
            </a:pPr>
            <a:r>
              <a:rPr lang="zh-CN" altLang="en-US"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rPr>
              <a:t>算法流程：</a:t>
            </a:r>
            <a:endParaRPr lang="en-US" altLang="zh-CN" sz="2200" b="1"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根据指定的噪声类型对图像进行批量处理，以模拟真实世界中的噪声情况，检测算法的鲁棒性。</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indent="-228600">
              <a:lnSpc>
                <a:spcPct val="90000"/>
              </a:lnSpc>
              <a:spcAft>
                <a:spcPts val="600"/>
              </a:spcAft>
              <a:buFont typeface="Arial" panose="020B0604020202020204" pitchFamily="34" charset="0"/>
              <a:buChar char="•"/>
              <a:defRPr/>
            </a:pPr>
            <a:r>
              <a:rPr lang="zh-CN" altLang="en-US" sz="2200" dirty="0">
                <a:latin typeface="仿宋" panose="02010609060101010101" pitchFamily="49" charset="-122"/>
                <a:ea typeface="仿宋" panose="02010609060101010101" pitchFamily="49" charset="-122"/>
                <a:sym typeface="微软雅黑" panose="020B0503020204020204" pitchFamily="34" charset="-122"/>
              </a:rPr>
              <a:t>本实验分别测试了是否给定初始帧定位的前提下分别加入高斯噪声或掩膜噪声，在不同噪声强度下算法的表现，结果如下：</a:t>
            </a:r>
            <a:endParaRPr lang="en-US" altLang="zh-CN" sz="2200" dirty="0">
              <a:latin typeface="仿宋" panose="02010609060101010101" pitchFamily="49" charset="-122"/>
              <a:ea typeface="仿宋" panose="02010609060101010101" pitchFamily="49" charset="-122"/>
              <a:sym typeface="微软雅黑" panose="020B0503020204020204" pitchFamily="34" charset="-122"/>
            </a:endParaRPr>
          </a:p>
          <a:p>
            <a:pPr>
              <a:lnSpc>
                <a:spcPct val="90000"/>
              </a:lnSpc>
              <a:spcAft>
                <a:spcPts val="600"/>
              </a:spcAft>
              <a:defRPr/>
            </a:pPr>
            <a:endParaRPr lang="en-US" altLang="zh-CN" sz="22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p:txBody>
      </p:sp>
      <p:graphicFrame>
        <p:nvGraphicFramePr>
          <p:cNvPr id="13" name="表格 12">
            <a:extLst>
              <a:ext uri="{FF2B5EF4-FFF2-40B4-BE49-F238E27FC236}">
                <a16:creationId xmlns:a16="http://schemas.microsoft.com/office/drawing/2014/main" id="{51EC84F0-96B1-2D65-F08A-B502D5E0F370}"/>
              </a:ext>
            </a:extLst>
          </p:cNvPr>
          <p:cNvGraphicFramePr>
            <a:graphicFrameLocks noGrp="1"/>
          </p:cNvGraphicFramePr>
          <p:nvPr>
            <p:extLst>
              <p:ext uri="{D42A27DB-BD31-4B8C-83A1-F6EECF244321}">
                <p14:modId xmlns:p14="http://schemas.microsoft.com/office/powerpoint/2010/main" val="73294498"/>
              </p:ext>
            </p:extLst>
          </p:nvPr>
        </p:nvGraphicFramePr>
        <p:xfrm>
          <a:off x="1727200" y="4340589"/>
          <a:ext cx="8127999" cy="111252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753521324"/>
                    </a:ext>
                  </a:extLst>
                </a:gridCol>
                <a:gridCol w="2709333">
                  <a:extLst>
                    <a:ext uri="{9D8B030D-6E8A-4147-A177-3AD203B41FA5}">
                      <a16:colId xmlns:a16="http://schemas.microsoft.com/office/drawing/2014/main" val="2358349441"/>
                    </a:ext>
                  </a:extLst>
                </a:gridCol>
                <a:gridCol w="2709333">
                  <a:extLst>
                    <a:ext uri="{9D8B030D-6E8A-4147-A177-3AD203B41FA5}">
                      <a16:colId xmlns:a16="http://schemas.microsoft.com/office/drawing/2014/main" val="4194117282"/>
                    </a:ext>
                  </a:extLst>
                </a:gridCol>
              </a:tblGrid>
              <a:tr h="370840">
                <a:tc>
                  <a:txBody>
                    <a:bodyPr/>
                    <a:lstStyle/>
                    <a:p>
                      <a:pPr algn="ctr"/>
                      <a:endParaRPr lang="zh-CN" altLang="en-US">
                        <a:latin typeface="仿宋" panose="02010609060101010101" pitchFamily="49" charset="-122"/>
                        <a:ea typeface="仿宋" panose="02010609060101010101" pitchFamily="49" charset="-12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latin typeface="仿宋" panose="02010609060101010101" pitchFamily="49" charset="-122"/>
                          <a:ea typeface="仿宋" panose="02010609060101010101" pitchFamily="49" charset="-122"/>
                        </a:rPr>
                        <a:t>高斯噪声</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latin typeface="仿宋" panose="02010609060101010101" pitchFamily="49" charset="-122"/>
                          <a:ea typeface="仿宋" panose="02010609060101010101" pitchFamily="49" charset="-122"/>
                        </a:rPr>
                        <a:t>掩膜噪声</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958706"/>
                  </a:ext>
                </a:extLst>
              </a:tr>
              <a:tr h="370840">
                <a:tc>
                  <a:txBody>
                    <a:bodyPr/>
                    <a:lstStyle/>
                    <a:p>
                      <a:pPr algn="ctr"/>
                      <a:r>
                        <a:rPr lang="zh-CN" altLang="en-US" dirty="0">
                          <a:latin typeface="仿宋" panose="02010609060101010101" pitchFamily="49" charset="-122"/>
                          <a:ea typeface="仿宋" panose="02010609060101010101" pitchFamily="49" charset="-122"/>
                        </a:rPr>
                        <a:t>固定初始点</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altLang="zh-CN" dirty="0">
                          <a:latin typeface="仿宋" panose="02010609060101010101" pitchFamily="49" charset="-122"/>
                          <a:ea typeface="仿宋" panose="02010609060101010101" pitchFamily="49" charset="-122"/>
                        </a:rPr>
                        <a:t>~0.08</a:t>
                      </a:r>
                      <a:endParaRPr lang="zh-CN" altLang="en-US" dirty="0">
                        <a:latin typeface="仿宋" panose="02010609060101010101" pitchFamily="49" charset="-122"/>
                        <a:ea typeface="仿宋" panose="02010609060101010101" pitchFamily="49" charset="-12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altLang="zh-CN" dirty="0">
                          <a:latin typeface="仿宋" panose="02010609060101010101" pitchFamily="49" charset="-122"/>
                          <a:ea typeface="仿宋" panose="02010609060101010101" pitchFamily="49" charset="-122"/>
                        </a:rPr>
                        <a:t>~0.07</a:t>
                      </a:r>
                      <a:endParaRPr lang="zh-CN" altLang="en-US" dirty="0">
                        <a:latin typeface="仿宋" panose="02010609060101010101" pitchFamily="49" charset="-122"/>
                        <a:ea typeface="仿宋" panose="02010609060101010101" pitchFamily="49" charset="-122"/>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93018992"/>
                  </a:ext>
                </a:extLst>
              </a:tr>
              <a:tr h="370840">
                <a:tc>
                  <a:txBody>
                    <a:bodyPr/>
                    <a:lstStyle/>
                    <a:p>
                      <a:pPr algn="ctr"/>
                      <a:r>
                        <a:rPr lang="zh-CN" altLang="en-US" dirty="0">
                          <a:latin typeface="仿宋" panose="02010609060101010101" pitchFamily="49" charset="-122"/>
                          <a:ea typeface="仿宋" panose="02010609060101010101" pitchFamily="49" charset="-122"/>
                        </a:rPr>
                        <a:t>不固定初始点</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dirty="0">
                          <a:latin typeface="仿宋" panose="02010609060101010101" pitchFamily="49" charset="-122"/>
                          <a:ea typeface="仿宋" panose="02010609060101010101" pitchFamily="49" charset="-122"/>
                        </a:rPr>
                        <a:t>~0.06</a:t>
                      </a:r>
                      <a:endParaRPr lang="zh-CN" altLang="en-US" dirty="0">
                        <a:latin typeface="仿宋" panose="02010609060101010101" pitchFamily="49" charset="-122"/>
                        <a:ea typeface="仿宋" panose="02010609060101010101" pitchFamily="49" charset="-122"/>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altLang="zh-CN" dirty="0">
                          <a:latin typeface="仿宋" panose="02010609060101010101" pitchFamily="49" charset="-122"/>
                          <a:ea typeface="仿宋" panose="02010609060101010101" pitchFamily="49" charset="-122"/>
                        </a:rPr>
                        <a:t>/</a:t>
                      </a:r>
                      <a:endParaRPr lang="zh-CN" altLang="en-US" dirty="0">
                        <a:latin typeface="仿宋" panose="02010609060101010101" pitchFamily="49" charset="-122"/>
                        <a:ea typeface="仿宋" panose="02010609060101010101" pitchFamily="49" charset="-122"/>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461985"/>
                  </a:ext>
                </a:extLst>
              </a:tr>
            </a:tbl>
          </a:graphicData>
        </a:graphic>
      </p:graphicFrame>
      <p:sp>
        <p:nvSpPr>
          <p:cNvPr id="14" name="Rectangle 33">
            <a:extLst>
              <a:ext uri="{FF2B5EF4-FFF2-40B4-BE49-F238E27FC236}">
                <a16:creationId xmlns:a16="http://schemas.microsoft.com/office/drawing/2014/main" id="{A33BD0CE-607D-E052-38C1-03CCD7EF70B0}"/>
              </a:ext>
            </a:extLst>
          </p:cNvPr>
          <p:cNvSpPr/>
          <p:nvPr/>
        </p:nvSpPr>
        <p:spPr>
          <a:xfrm>
            <a:off x="533399" y="4002757"/>
            <a:ext cx="10515600" cy="523263"/>
          </a:xfrm>
          <a:prstGeom prst="rect">
            <a:avLst/>
          </a:prstGeom>
        </p:spPr>
        <p:txBody>
          <a:bodyPr vert="horz" lIns="91440" tIns="45720" rIns="91440" bIns="45720" rtlCol="0">
            <a:normAutofit/>
          </a:bodyPr>
          <a:lstStyle/>
          <a:p>
            <a:pPr algn="ctr" defTabSz="914400">
              <a:lnSpc>
                <a:spcPct val="90000"/>
              </a:lnSpc>
              <a:spcAft>
                <a:spcPts val="600"/>
              </a:spcAft>
              <a:defRPr/>
            </a:pPr>
            <a:r>
              <a:rPr lang="zh-CN" altLang="en-US" sz="1600" dirty="0">
                <a:latin typeface="仿宋" panose="02010609060101010101" pitchFamily="49" charset="-122"/>
                <a:ea typeface="仿宋" panose="02010609060101010101" pitchFamily="49" charset="-122"/>
                <a:sym typeface="微软雅黑" panose="020B0503020204020204" pitchFamily="34" charset="-122"/>
              </a:rPr>
              <a:t>表：不同情形下算法能接收到噪声强度极限</a:t>
            </a:r>
            <a:endParaRPr lang="en-US" altLang="zh-CN" sz="16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p:txBody>
      </p:sp>
      <p:sp>
        <p:nvSpPr>
          <p:cNvPr id="15" name="Rectangle 33">
            <a:extLst>
              <a:ext uri="{FF2B5EF4-FFF2-40B4-BE49-F238E27FC236}">
                <a16:creationId xmlns:a16="http://schemas.microsoft.com/office/drawing/2014/main" id="{6CCD340B-75DA-BE3C-2FF6-C8218BC08F10}"/>
              </a:ext>
            </a:extLst>
          </p:cNvPr>
          <p:cNvSpPr/>
          <p:nvPr/>
        </p:nvSpPr>
        <p:spPr>
          <a:xfrm>
            <a:off x="-548641" y="5473158"/>
            <a:ext cx="10515600" cy="523263"/>
          </a:xfrm>
          <a:prstGeom prst="rect">
            <a:avLst/>
          </a:prstGeom>
        </p:spPr>
        <p:txBody>
          <a:bodyPr vert="horz" lIns="91440" tIns="45720" rIns="91440" bIns="45720" rtlCol="0">
            <a:normAutofit/>
          </a:bodyPr>
          <a:lstStyle/>
          <a:p>
            <a:pPr algn="r" defTabSz="914400">
              <a:lnSpc>
                <a:spcPct val="90000"/>
              </a:lnSpc>
              <a:spcAft>
                <a:spcPts val="600"/>
              </a:spcAft>
              <a:defRPr/>
            </a:pPr>
            <a:r>
              <a:rPr lang="zh-CN" altLang="en-US" sz="1200" dirty="0">
                <a:latin typeface="仿宋" panose="02010609060101010101" pitchFamily="49" charset="-122"/>
                <a:ea typeface="仿宋" panose="02010609060101010101" pitchFamily="49" charset="-122"/>
                <a:sym typeface="微软雅黑" panose="020B0503020204020204" pitchFamily="34" charset="-122"/>
              </a:rPr>
              <a:t>注：算法由于添加噪声位置的随机性可能有一定差异</a:t>
            </a:r>
            <a:endParaRPr lang="en-US" altLang="zh-CN" sz="12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p:txBody>
      </p:sp>
    </p:spTree>
    <p:extLst>
      <p:ext uri="{BB962C8B-B14F-4D97-AF65-F5344CB8AC3E}">
        <p14:creationId xmlns:p14="http://schemas.microsoft.com/office/powerpoint/2010/main" val="70580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夜晚的星空&#10;&#10;中度可信度描述已自动生成">
            <a:extLst>
              <a:ext uri="{FF2B5EF4-FFF2-40B4-BE49-F238E27FC236}">
                <a16:creationId xmlns:a16="http://schemas.microsoft.com/office/drawing/2014/main" id="{A38C3439-E824-4040-A176-14BA4351D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5" y="926829"/>
            <a:ext cx="2661900" cy="1774600"/>
          </a:xfrm>
          <a:prstGeom prst="rect">
            <a:avLst/>
          </a:prstGeom>
        </p:spPr>
      </p:pic>
      <p:pic>
        <p:nvPicPr>
          <p:cNvPr id="8" name="图片 7" descr="夜晚的星空&#10;&#10;中度可信度描述已自动生成">
            <a:extLst>
              <a:ext uri="{FF2B5EF4-FFF2-40B4-BE49-F238E27FC236}">
                <a16:creationId xmlns:a16="http://schemas.microsoft.com/office/drawing/2014/main" id="{EB73647B-C419-F76A-4440-998920539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287" y="926829"/>
            <a:ext cx="2661900" cy="1774600"/>
          </a:xfrm>
          <a:prstGeom prst="rect">
            <a:avLst/>
          </a:prstGeom>
        </p:spPr>
      </p:pic>
      <p:pic>
        <p:nvPicPr>
          <p:cNvPr id="10" name="图片 9" descr="夜晚的月亮&#10;&#10;描述已自动生成">
            <a:extLst>
              <a:ext uri="{FF2B5EF4-FFF2-40B4-BE49-F238E27FC236}">
                <a16:creationId xmlns:a16="http://schemas.microsoft.com/office/drawing/2014/main" id="{D1C2C811-3DD6-D575-8219-458039188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8415" y="926829"/>
            <a:ext cx="2661900" cy="1774600"/>
          </a:xfrm>
          <a:prstGeom prst="rect">
            <a:avLst/>
          </a:prstGeom>
        </p:spPr>
      </p:pic>
      <p:pic>
        <p:nvPicPr>
          <p:cNvPr id="12" name="图片 11" descr="图片包含 风筝, 飞行, 站, 烟花&#10;&#10;描述已自动生成">
            <a:extLst>
              <a:ext uri="{FF2B5EF4-FFF2-40B4-BE49-F238E27FC236}">
                <a16:creationId xmlns:a16="http://schemas.microsoft.com/office/drawing/2014/main" id="{EB2B181C-6476-3F2D-7AAE-0510F0D8D9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2496" y="926829"/>
            <a:ext cx="2661900" cy="1774600"/>
          </a:xfrm>
          <a:prstGeom prst="rect">
            <a:avLst/>
          </a:prstGeom>
        </p:spPr>
      </p:pic>
      <p:pic>
        <p:nvPicPr>
          <p:cNvPr id="4" name="图片 3" descr="夜晚的月亮&#10;&#10;描述已自动生成">
            <a:extLst>
              <a:ext uri="{FF2B5EF4-FFF2-40B4-BE49-F238E27FC236}">
                <a16:creationId xmlns:a16="http://schemas.microsoft.com/office/drawing/2014/main" id="{1F26777A-E95B-38BA-1C57-B0373D50A6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055" y="2994660"/>
            <a:ext cx="2661900" cy="1774600"/>
          </a:xfrm>
          <a:prstGeom prst="rect">
            <a:avLst/>
          </a:prstGeom>
        </p:spPr>
      </p:pic>
      <p:pic>
        <p:nvPicPr>
          <p:cNvPr id="7" name="图片 6" descr="图片包含 户外, 风筝, 飞行, 草&#10;&#10;描述已自动生成">
            <a:extLst>
              <a:ext uri="{FF2B5EF4-FFF2-40B4-BE49-F238E27FC236}">
                <a16:creationId xmlns:a16="http://schemas.microsoft.com/office/drawing/2014/main" id="{AB932D45-7363-C1BB-5796-2845E8CBD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287" y="2994660"/>
            <a:ext cx="2661900" cy="1774600"/>
          </a:xfrm>
          <a:prstGeom prst="rect">
            <a:avLst/>
          </a:prstGeom>
        </p:spPr>
      </p:pic>
      <p:pic>
        <p:nvPicPr>
          <p:cNvPr id="11" name="图片 10" descr="背景图案&#10;&#10;描述已自动生成">
            <a:extLst>
              <a:ext uri="{FF2B5EF4-FFF2-40B4-BE49-F238E27FC236}">
                <a16:creationId xmlns:a16="http://schemas.microsoft.com/office/drawing/2014/main" id="{B765B3A8-2B12-2D68-5374-9694BD2FE8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2496" y="2994660"/>
            <a:ext cx="2661900" cy="1774600"/>
          </a:xfrm>
          <a:prstGeom prst="rect">
            <a:avLst/>
          </a:prstGeom>
        </p:spPr>
      </p:pic>
      <p:pic>
        <p:nvPicPr>
          <p:cNvPr id="16" name="图片 15" descr="图片包含 户外, 风筝, 飞行, 年轻&#10;&#10;描述已自动生成">
            <a:extLst>
              <a:ext uri="{FF2B5EF4-FFF2-40B4-BE49-F238E27FC236}">
                <a16:creationId xmlns:a16="http://schemas.microsoft.com/office/drawing/2014/main" id="{A8BABB3B-3CA6-197D-EBF0-F0DF1B38B6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68415" y="2994660"/>
            <a:ext cx="2661900" cy="1774600"/>
          </a:xfrm>
          <a:prstGeom prst="rect">
            <a:avLst/>
          </a:prstGeom>
        </p:spPr>
      </p:pic>
      <p:pic>
        <p:nvPicPr>
          <p:cNvPr id="17" name="图片 16" descr="夜晚的星空&#10;&#10;中度可信度描述已自动生成">
            <a:extLst>
              <a:ext uri="{FF2B5EF4-FFF2-40B4-BE49-F238E27FC236}">
                <a16:creationId xmlns:a16="http://schemas.microsoft.com/office/drawing/2014/main" id="{23BCDFF8-EEC6-BD1F-0C81-7CA04B2EA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55" y="5024391"/>
            <a:ext cx="2661900" cy="1774600"/>
          </a:xfrm>
          <a:prstGeom prst="rect">
            <a:avLst/>
          </a:prstGeom>
        </p:spPr>
      </p:pic>
      <p:pic>
        <p:nvPicPr>
          <p:cNvPr id="18" name="图片 17" descr="夜晚的星空&#10;&#10;中度可信度描述已自动生成">
            <a:extLst>
              <a:ext uri="{FF2B5EF4-FFF2-40B4-BE49-F238E27FC236}">
                <a16:creationId xmlns:a16="http://schemas.microsoft.com/office/drawing/2014/main" id="{380B0889-77A7-2035-1550-0CBFBDA81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287" y="5024391"/>
            <a:ext cx="2661900" cy="1774600"/>
          </a:xfrm>
          <a:prstGeom prst="rect">
            <a:avLst/>
          </a:prstGeom>
        </p:spPr>
      </p:pic>
      <p:pic>
        <p:nvPicPr>
          <p:cNvPr id="24" name="图片 23" descr="夜晚的星空&#10;&#10;中度可信度描述已自动生成">
            <a:extLst>
              <a:ext uri="{FF2B5EF4-FFF2-40B4-BE49-F238E27FC236}">
                <a16:creationId xmlns:a16="http://schemas.microsoft.com/office/drawing/2014/main" id="{1D705C5B-B060-E430-E7F3-03B7452476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68415" y="5024392"/>
            <a:ext cx="2661900" cy="1774600"/>
          </a:xfrm>
          <a:prstGeom prst="rect">
            <a:avLst/>
          </a:prstGeom>
        </p:spPr>
      </p:pic>
      <p:sp>
        <p:nvSpPr>
          <p:cNvPr id="27" name="标题 1">
            <a:extLst>
              <a:ext uri="{FF2B5EF4-FFF2-40B4-BE49-F238E27FC236}">
                <a16:creationId xmlns:a16="http://schemas.microsoft.com/office/drawing/2014/main" id="{CA404F64-10A9-A681-76AE-266D7C199A64}"/>
              </a:ext>
            </a:extLst>
          </p:cNvPr>
          <p:cNvSpPr>
            <a:spLocks noGrp="1"/>
          </p:cNvSpPr>
          <p:nvPr>
            <p:ph type="title"/>
          </p:nvPr>
        </p:nvSpPr>
        <p:spPr>
          <a:xfrm>
            <a:off x="0" y="-5909"/>
            <a:ext cx="10515600" cy="843272"/>
          </a:xfrm>
        </p:spPr>
        <p:txBody>
          <a:bodyPr vert="horz" lIns="91440" tIns="45720" rIns="91440" bIns="45720" rtlCol="0" anchor="ctr">
            <a:normAutofit/>
          </a:bodyPr>
          <a:lstStyle/>
          <a:p>
            <a:pPr eaLnBrk="1" hangingPunct="1"/>
            <a:r>
              <a:rPr lang="zh-CN" altLang="en-US" sz="3600" b="1" kern="1200" dirty="0">
                <a:solidFill>
                  <a:schemeClr val="tx1"/>
                </a:solidFill>
                <a:latin typeface="华文新魏" panose="02010800040101010101" pitchFamily="2" charset="-122"/>
                <a:ea typeface="华文新魏" panose="02010800040101010101" pitchFamily="2" charset="-122"/>
                <a:cs typeface="+mj-cs"/>
                <a:sym typeface="微软雅黑" panose="020B0503020204020204" pitchFamily="34" charset="-122"/>
              </a:rPr>
              <a:t>噪声分析</a:t>
            </a:r>
          </a:p>
        </p:txBody>
      </p:sp>
      <p:sp>
        <p:nvSpPr>
          <p:cNvPr id="28" name="Rectangle 33">
            <a:extLst>
              <a:ext uri="{FF2B5EF4-FFF2-40B4-BE49-F238E27FC236}">
                <a16:creationId xmlns:a16="http://schemas.microsoft.com/office/drawing/2014/main" id="{6322060B-F258-BFB2-4016-78ECAE7E26BE}"/>
              </a:ext>
            </a:extLst>
          </p:cNvPr>
          <p:cNvSpPr/>
          <p:nvPr/>
        </p:nvSpPr>
        <p:spPr>
          <a:xfrm>
            <a:off x="77604" y="665197"/>
            <a:ext cx="10515600" cy="523263"/>
          </a:xfrm>
          <a:prstGeom prst="rect">
            <a:avLst/>
          </a:prstGeom>
        </p:spPr>
        <p:txBody>
          <a:bodyPr vert="horz" lIns="91440" tIns="45720" rIns="91440" bIns="45720" rtlCol="0">
            <a:normAutofit/>
          </a:bodyPr>
          <a:lstStyle/>
          <a:p>
            <a:pPr defTabSz="914400">
              <a:lnSpc>
                <a:spcPct val="90000"/>
              </a:lnSpc>
              <a:spcAft>
                <a:spcPts val="600"/>
              </a:spcAft>
              <a:defRPr/>
            </a:pPr>
            <a:r>
              <a:rPr lang="zh-CN" altLang="en-US" sz="1600" dirty="0">
                <a:latin typeface="仿宋" panose="02010609060101010101" pitchFamily="49" charset="-122"/>
                <a:ea typeface="仿宋" panose="02010609060101010101" pitchFamily="49" charset="-122"/>
                <a:sym typeface="微软雅黑" panose="020B0503020204020204" pitchFamily="34" charset="-122"/>
              </a:rPr>
              <a:t>固定初始点</a:t>
            </a:r>
            <a:r>
              <a:rPr lang="en-US" altLang="zh-CN" sz="1600" dirty="0">
                <a:latin typeface="仿宋" panose="02010609060101010101" pitchFamily="49" charset="-122"/>
                <a:ea typeface="仿宋" panose="02010609060101010101" pitchFamily="49" charset="-122"/>
                <a:sym typeface="微软雅黑" panose="020B0503020204020204" pitchFamily="34" charset="-122"/>
              </a:rPr>
              <a:t>-</a:t>
            </a:r>
            <a:r>
              <a:rPr lang="zh-CN" altLang="en-US" sz="1600" dirty="0">
                <a:latin typeface="仿宋" panose="02010609060101010101" pitchFamily="49" charset="-122"/>
                <a:ea typeface="仿宋" panose="02010609060101010101" pitchFamily="49" charset="-122"/>
                <a:sym typeface="微软雅黑" panose="020B0503020204020204" pitchFamily="34" charset="-122"/>
              </a:rPr>
              <a:t>高斯噪声（均值为</a:t>
            </a:r>
            <a:r>
              <a:rPr lang="en-US" altLang="zh-CN" sz="1600" dirty="0">
                <a:latin typeface="仿宋" panose="02010609060101010101" pitchFamily="49" charset="-122"/>
                <a:ea typeface="仿宋" panose="02010609060101010101" pitchFamily="49" charset="-122"/>
                <a:sym typeface="微软雅黑" panose="020B0503020204020204" pitchFamily="34" charset="-122"/>
              </a:rPr>
              <a:t>0</a:t>
            </a:r>
            <a:r>
              <a:rPr lang="zh-CN" altLang="en-US" sz="1600" dirty="0">
                <a:latin typeface="仿宋" panose="02010609060101010101" pitchFamily="49" charset="-122"/>
                <a:ea typeface="仿宋" panose="02010609060101010101" pitchFamily="49" charset="-122"/>
                <a:sym typeface="微软雅黑" panose="020B0503020204020204" pitchFamily="34" charset="-122"/>
              </a:rPr>
              <a:t>，方差依次为</a:t>
            </a:r>
            <a:r>
              <a:rPr lang="en-US" altLang="zh-CN" sz="1600" dirty="0">
                <a:latin typeface="仿宋" panose="02010609060101010101" pitchFamily="49" charset="-122"/>
                <a:ea typeface="仿宋" panose="02010609060101010101" pitchFamily="49" charset="-122"/>
                <a:sym typeface="微软雅黑" panose="020B0503020204020204" pitchFamily="34" charset="-122"/>
              </a:rPr>
              <a:t>0.01,0.05,0.07,0.15)</a:t>
            </a:r>
          </a:p>
          <a:p>
            <a:pPr>
              <a:lnSpc>
                <a:spcPct val="90000"/>
              </a:lnSpc>
              <a:spcAft>
                <a:spcPts val="600"/>
              </a:spcAft>
              <a:defRPr/>
            </a:pPr>
            <a:endParaRPr lang="en-US" altLang="zh-CN" sz="16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p:txBody>
      </p:sp>
      <p:sp>
        <p:nvSpPr>
          <p:cNvPr id="29" name="Rectangle 33">
            <a:extLst>
              <a:ext uri="{FF2B5EF4-FFF2-40B4-BE49-F238E27FC236}">
                <a16:creationId xmlns:a16="http://schemas.microsoft.com/office/drawing/2014/main" id="{1ADB0BD1-9EA3-0254-0381-89788800F011}"/>
              </a:ext>
            </a:extLst>
          </p:cNvPr>
          <p:cNvSpPr/>
          <p:nvPr/>
        </p:nvSpPr>
        <p:spPr>
          <a:xfrm>
            <a:off x="0" y="2701429"/>
            <a:ext cx="10515600" cy="523263"/>
          </a:xfrm>
          <a:prstGeom prst="rect">
            <a:avLst/>
          </a:prstGeom>
        </p:spPr>
        <p:txBody>
          <a:bodyPr vert="horz" lIns="91440" tIns="45720" rIns="91440" bIns="45720" rtlCol="0">
            <a:normAutofit/>
          </a:bodyPr>
          <a:lstStyle/>
          <a:p>
            <a:pPr defTabSz="914400">
              <a:lnSpc>
                <a:spcPct val="90000"/>
              </a:lnSpc>
              <a:spcAft>
                <a:spcPts val="600"/>
              </a:spcAft>
              <a:defRPr/>
            </a:pPr>
            <a:r>
              <a:rPr lang="zh-CN" altLang="en-US" sz="1600" dirty="0">
                <a:latin typeface="仿宋" panose="02010609060101010101" pitchFamily="49" charset="-122"/>
                <a:ea typeface="仿宋" panose="02010609060101010101" pitchFamily="49" charset="-122"/>
                <a:sym typeface="微软雅黑" panose="020B0503020204020204" pitchFamily="34" charset="-122"/>
              </a:rPr>
              <a:t>固定初始点</a:t>
            </a:r>
            <a:r>
              <a:rPr lang="en-US" altLang="zh-CN" sz="1600" dirty="0">
                <a:latin typeface="仿宋" panose="02010609060101010101" pitchFamily="49" charset="-122"/>
                <a:ea typeface="仿宋" panose="02010609060101010101" pitchFamily="49" charset="-122"/>
                <a:sym typeface="微软雅黑" panose="020B0503020204020204" pitchFamily="34" charset="-122"/>
              </a:rPr>
              <a:t>-</a:t>
            </a:r>
            <a:r>
              <a:rPr lang="zh-CN" altLang="en-US" sz="1600" dirty="0">
                <a:latin typeface="仿宋" panose="02010609060101010101" pitchFamily="49" charset="-122"/>
                <a:ea typeface="仿宋" panose="02010609060101010101" pitchFamily="49" charset="-122"/>
                <a:sym typeface="微软雅黑" panose="020B0503020204020204" pitchFamily="34" charset="-122"/>
              </a:rPr>
              <a:t>掩膜噪声（比例依次为</a:t>
            </a:r>
            <a:r>
              <a:rPr lang="en-US" altLang="zh-CN" sz="1600" dirty="0">
                <a:latin typeface="仿宋" panose="02010609060101010101" pitchFamily="49" charset="-122"/>
                <a:ea typeface="仿宋" panose="02010609060101010101" pitchFamily="49" charset="-122"/>
                <a:sym typeface="微软雅黑" panose="020B0503020204020204" pitchFamily="34" charset="-122"/>
              </a:rPr>
              <a:t>0.01,0.05,0.07,0.15)</a:t>
            </a:r>
          </a:p>
          <a:p>
            <a:pPr>
              <a:lnSpc>
                <a:spcPct val="90000"/>
              </a:lnSpc>
              <a:spcAft>
                <a:spcPts val="600"/>
              </a:spcAft>
              <a:defRPr/>
            </a:pPr>
            <a:endParaRPr lang="en-US" altLang="zh-CN" sz="16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p:txBody>
      </p:sp>
      <p:sp>
        <p:nvSpPr>
          <p:cNvPr id="30" name="Rectangle 33">
            <a:extLst>
              <a:ext uri="{FF2B5EF4-FFF2-40B4-BE49-F238E27FC236}">
                <a16:creationId xmlns:a16="http://schemas.microsoft.com/office/drawing/2014/main" id="{0B147BA2-5FE7-8D83-0145-E31F2B05A5B4}"/>
              </a:ext>
            </a:extLst>
          </p:cNvPr>
          <p:cNvSpPr/>
          <p:nvPr/>
        </p:nvSpPr>
        <p:spPr>
          <a:xfrm>
            <a:off x="0" y="4737661"/>
            <a:ext cx="10515600" cy="523263"/>
          </a:xfrm>
          <a:prstGeom prst="rect">
            <a:avLst/>
          </a:prstGeom>
        </p:spPr>
        <p:txBody>
          <a:bodyPr vert="horz" lIns="91440" tIns="45720" rIns="91440" bIns="45720" rtlCol="0">
            <a:normAutofit/>
          </a:bodyPr>
          <a:lstStyle/>
          <a:p>
            <a:pPr defTabSz="914400">
              <a:lnSpc>
                <a:spcPct val="90000"/>
              </a:lnSpc>
              <a:spcAft>
                <a:spcPts val="600"/>
              </a:spcAft>
              <a:defRPr/>
            </a:pPr>
            <a:r>
              <a:rPr lang="zh-CN" altLang="en-US" sz="1600" dirty="0">
                <a:latin typeface="仿宋" panose="02010609060101010101" pitchFamily="49" charset="-122"/>
                <a:ea typeface="仿宋" panose="02010609060101010101" pitchFamily="49" charset="-122"/>
                <a:sym typeface="微软雅黑" panose="020B0503020204020204" pitchFamily="34" charset="-122"/>
              </a:rPr>
              <a:t>不固定初始点</a:t>
            </a:r>
            <a:r>
              <a:rPr lang="en-US" altLang="zh-CN" sz="1600" dirty="0">
                <a:latin typeface="仿宋" panose="02010609060101010101" pitchFamily="49" charset="-122"/>
                <a:ea typeface="仿宋" panose="02010609060101010101" pitchFamily="49" charset="-122"/>
                <a:sym typeface="微软雅黑" panose="020B0503020204020204" pitchFamily="34" charset="-122"/>
              </a:rPr>
              <a:t>-</a:t>
            </a:r>
            <a:r>
              <a:rPr lang="zh-CN" altLang="en-US" sz="1600" dirty="0">
                <a:latin typeface="仿宋" panose="02010609060101010101" pitchFamily="49" charset="-122"/>
                <a:ea typeface="仿宋" panose="02010609060101010101" pitchFamily="49" charset="-122"/>
                <a:sym typeface="微软雅黑" panose="020B0503020204020204" pitchFamily="34" charset="-122"/>
              </a:rPr>
              <a:t>掩膜噪声（均值为</a:t>
            </a:r>
            <a:r>
              <a:rPr lang="en-US" altLang="zh-CN" sz="1600" dirty="0">
                <a:latin typeface="仿宋" panose="02010609060101010101" pitchFamily="49" charset="-122"/>
                <a:ea typeface="仿宋" panose="02010609060101010101" pitchFamily="49" charset="-122"/>
                <a:sym typeface="微软雅黑" panose="020B0503020204020204" pitchFamily="34" charset="-122"/>
              </a:rPr>
              <a:t>0</a:t>
            </a:r>
            <a:r>
              <a:rPr lang="zh-CN" altLang="en-US" sz="1600" dirty="0">
                <a:latin typeface="仿宋" panose="02010609060101010101" pitchFamily="49" charset="-122"/>
                <a:ea typeface="仿宋" panose="02010609060101010101" pitchFamily="49" charset="-122"/>
                <a:sym typeface="微软雅黑" panose="020B0503020204020204" pitchFamily="34" charset="-122"/>
              </a:rPr>
              <a:t>，方差依次为</a:t>
            </a:r>
            <a:r>
              <a:rPr lang="en-US" altLang="zh-CN" sz="1600" dirty="0">
                <a:latin typeface="仿宋" panose="02010609060101010101" pitchFamily="49" charset="-122"/>
                <a:ea typeface="仿宋" panose="02010609060101010101" pitchFamily="49" charset="-122"/>
                <a:sym typeface="微软雅黑" panose="020B0503020204020204" pitchFamily="34" charset="-122"/>
              </a:rPr>
              <a:t>0.01,0.05,0.07,0.15)</a:t>
            </a:r>
          </a:p>
          <a:p>
            <a:pPr>
              <a:lnSpc>
                <a:spcPct val="90000"/>
              </a:lnSpc>
              <a:spcAft>
                <a:spcPts val="600"/>
              </a:spcAft>
              <a:defRPr/>
            </a:pPr>
            <a:endParaRPr lang="en-US" altLang="zh-CN" sz="1600" dirty="0">
              <a:solidFill>
                <a:schemeClr val="accent2">
                  <a:lumMod val="50000"/>
                </a:schemeClr>
              </a:solidFill>
              <a:latin typeface="仿宋" panose="02010609060101010101" pitchFamily="49" charset="-122"/>
              <a:ea typeface="仿宋" panose="02010609060101010101" pitchFamily="49" charset="-122"/>
              <a:sym typeface="微软雅黑" panose="020B0503020204020204" pitchFamily="34" charset="-122"/>
            </a:endParaRPr>
          </a:p>
        </p:txBody>
      </p:sp>
      <p:pic>
        <p:nvPicPr>
          <p:cNvPr id="34" name="图片 33" descr="图片包含 游戏机, 绿色, 黑暗, 夜晚&#10;&#10;描述已自动生成">
            <a:extLst>
              <a:ext uri="{FF2B5EF4-FFF2-40B4-BE49-F238E27FC236}">
                <a16:creationId xmlns:a16="http://schemas.microsoft.com/office/drawing/2014/main" id="{32CC23CF-7CF3-9BCE-7DD7-9A4F8B65A5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7166" y="5024391"/>
            <a:ext cx="2661900" cy="1774600"/>
          </a:xfrm>
          <a:prstGeom prst="rect">
            <a:avLst/>
          </a:prstGeom>
        </p:spPr>
      </p:pic>
    </p:spTree>
    <p:extLst>
      <p:ext uri="{BB962C8B-B14F-4D97-AF65-F5344CB8AC3E}">
        <p14:creationId xmlns:p14="http://schemas.microsoft.com/office/powerpoint/2010/main" val="247380359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TotalTime>
  <Words>1238</Words>
  <Application>Microsoft Office PowerPoint</Application>
  <PresentationFormat>宽屏</PresentationFormat>
  <Paragraphs>118</Paragraphs>
  <Slides>12</Slides>
  <Notes>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等线</vt:lpstr>
      <vt:lpstr>等线 Light</vt:lpstr>
      <vt:lpstr>仿宋</vt:lpstr>
      <vt:lpstr>华文楷体</vt:lpstr>
      <vt:lpstr>华文新魏</vt:lpstr>
      <vt:lpstr>楷体</vt:lpstr>
      <vt:lpstr>微软雅黑</vt:lpstr>
      <vt:lpstr>Arial</vt:lpstr>
      <vt:lpstr>Cambria Math</vt:lpstr>
      <vt:lpstr>Wingdings</vt:lpstr>
      <vt:lpstr>Office 主题​​</vt:lpstr>
      <vt:lpstr>智能系统设计与实践 空间暗弱目标检测</vt:lpstr>
      <vt:lpstr>项目背景</vt:lpstr>
      <vt:lpstr>项目基本算法介绍</vt:lpstr>
      <vt:lpstr>图像预处理</vt:lpstr>
      <vt:lpstr>目标检测与过滤</vt:lpstr>
      <vt:lpstr>目标轨迹检测</vt:lpstr>
      <vt:lpstr>结果展示</vt:lpstr>
      <vt:lpstr>噪声分析</vt:lpstr>
      <vt:lpstr>噪声分析</vt:lpstr>
      <vt:lpstr>现有不足以及改进方向</vt:lpstr>
      <vt:lpstr>项目总结及小组分工</vt:lpstr>
      <vt:lpstr>请各位老师批评指正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张 智雄</dc:creator>
  <cp:lastModifiedBy>张 智雄</cp:lastModifiedBy>
  <cp:revision>2</cp:revision>
  <dcterms:created xsi:type="dcterms:W3CDTF">2024-09-06T02:05:16Z</dcterms:created>
  <dcterms:modified xsi:type="dcterms:W3CDTF">2024-09-06T04:20:34Z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2024-09-06T02:08:59Z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e20c11f8-bc04-4916-8600-397a4fa28f05</vt:lpwstr>
  </property>
  <property fmtid="{D5CDD505-2E9C-101B-9397-08002B2CF9AE}" pid="7" name="MSIP_Label_defa4170-0d19-0005-0004-bc88714345d2_ActionId">
    <vt:lpwstr>a85f5d55-b0fc-4ffa-bde5-920341d733ca</vt:lpwstr>
  </property>
  <property fmtid="{D5CDD505-2E9C-101B-9397-08002B2CF9AE}" pid="8" name="MSIP_Label_defa4170-0d19-0005-0004-bc88714345d2_ContentBits">
    <vt:lpwstr>0</vt:lpwstr>
  </property>
</Properties>
</file>